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1.xml" ContentType="application/vnd.openxmlformats-officedocument.presentationml.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 id="2147483716" r:id="rId3"/>
    <p:sldMasterId id="2147483717" r:id="rId4"/>
  </p:sldMasterIdLst>
  <p:notesMasterIdLst>
    <p:notesMasterId r:id="rId1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Lst>
  <p:sldSz cx="24384000" cy="13716000"/>
  <p:notesSz cx="6858000" cy="9144000"/>
  <p:embeddedFontLst>
    <p:embeddedFont>
      <p:font typeface="Helvetica Neue Light" panose="02010600030101010101" charset="0"/>
      <p:regular r:id="rId131"/>
      <p:bold r:id="rId132"/>
      <p:italic r:id="rId133"/>
      <p:boldItalic r:id="rId134"/>
    </p:embeddedFont>
    <p:embeddedFont>
      <p:font typeface="Gill Sans" panose="02010600030101010101" charset="0"/>
      <p:regular r:id="rId135"/>
      <p:bold r:id="rId136"/>
    </p:embeddedFont>
    <p:embeddedFont>
      <p:font typeface="Calibri" panose="020F0502020204030204" pitchFamily="34" charset="0"/>
      <p:regular r:id="rId137"/>
      <p:bold r:id="rId138"/>
      <p:italic r:id="rId139"/>
      <p:boldItalic r:id="rId140"/>
    </p:embeddedFont>
    <p:embeddedFont>
      <p:font typeface="Consolas" panose="020B0609020204030204" pitchFamily="49" charset="0"/>
      <p:regular r:id="rId141"/>
      <p:bold r:id="rId142"/>
      <p:italic r:id="rId143"/>
      <p:boldItalic r:id="rId144"/>
    </p:embeddedFont>
    <p:embeddedFont>
      <p:font typeface="Helvetica Neue" panose="02010600030101010101" charset="0"/>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egyun Jeon" initials="" lastIdx="1" clrIdx="0"/>
  <p:cmAuthor id="1" name="Sung Kim"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C3414A-AD65-4D10-BF92-8ADC500E561D}">
  <a:tblStyle styleId="{4DC3414A-AD65-4D10-BF92-8ADC500E561D}" styleName="Table_0">
    <a:wholeTbl>
      <a:tcTxStyle b="off" i="off">
        <a:font>
          <a:latin typeface="Helvetica Light"/>
          <a:ea typeface="Helvetica Light"/>
          <a:cs typeface="Helvetica Light"/>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D0D1D2"/>
          </a:solidFill>
        </a:fill>
      </a:tcStyle>
    </a:wholeTbl>
    <a:band1H>
      <a:tcTxStyle/>
      <a:tcStyle>
        <a:tcBdr/>
      </a:tcStyle>
    </a:band1H>
    <a:band2H>
      <a:tcTxStyle b="off" i="off"/>
      <a:tcStyle>
        <a:tcBdr/>
        <a:fill>
          <a:solidFill>
            <a:srgbClr val="DEDEDF"/>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535761"/>
          </a:solidFill>
        </a:fill>
      </a:tcStyle>
    </a:firstCol>
    <a:la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909398"/>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767C8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5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8.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commentAuthors" Target="commentAuthor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font" Target="fonts/font10.fntdata"/><Relationship Id="rId14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openxmlformats.org/officeDocument/2006/relationships/font" Target="fonts/font5.fntdata"/><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1.fntdata"/><Relationship Id="rId14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2.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2.fntdata"/><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13.fntdata"/><Relationship Id="rId148"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3.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14.fntdata"/><Relationship Id="rId90"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27T09:17:47.104" idx="1">
    <p:pos x="6000" y="0"/>
    <p:text>Add figure for cost function of binary classification. We can simply separate each term into two log graphs. Each graph has zero cost value when the input 'x' and output 'y' are same.</p:text>
  </p:cm>
  <p:cm authorId="1" dt="2017-04-27T09:17:47.104" idx="1">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lnSpc>
                <a:spcPct val="117999"/>
              </a:lnSpc>
              <a:spcBef>
                <a:spcPts val="0"/>
              </a:spcBef>
              <a:buSzPts val="1400"/>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SzPts val="1400"/>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SzPts val="1400"/>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SzPts val="1400"/>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SzPts val="1400"/>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SzPts val="1400"/>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SzPts val="1400"/>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SzPts val="1400"/>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When-should-I-use-tf-float32-vs-tf-float64-in-TensorFlo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Shape 10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74" name="Shape 10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2" name="Shape 10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90" name="Shape 10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98" name="Shape 10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19" name="Shape 1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26" name="Shape 1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33" name="Shape 1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40" name="Shape 1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47" name="Shape 1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55" name="Shape 1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61" name="Shape 1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Shape 11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68" name="Shape 1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177" name="Shape 1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Shape 11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85" name="Shape 1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Shape 1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2" name="Shape 11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7" name="Shape 11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3" name="Shape 12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Shape 1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9" name="Shape 12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5" name="Shape 12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21" name="Shape 1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29" name="Shape 1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37" name="Shape 1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45" name="Shape 1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Shape 12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250" name="Shape 1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marL="0" lvl="0" indent="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marL="0" lvl="0" indent="0" rtl="0">
              <a:spcBef>
                <a:spcPts val="0"/>
              </a:spcBef>
              <a:buNone/>
            </a:pPr>
            <a:r>
              <a:rPr lang="en-US" sz="1000">
                <a:solidFill>
                  <a:srgbClr val="333333"/>
                </a:solidFill>
                <a:highlight>
                  <a:srgbClr val="FFFFFF"/>
                </a:highlight>
              </a:rPr>
              <a:t>도와줍니다.”</a:t>
            </a:r>
          </a:p>
          <a:p>
            <a:pPr marL="0" lvl="0" indent="0" rtl="0">
              <a:spcBef>
                <a:spcPts val="0"/>
              </a:spcBef>
              <a:buNone/>
            </a:pPr>
            <a:endParaRPr sz="1000">
              <a:solidFill>
                <a:srgbClr val="333333"/>
              </a:solidFill>
              <a:highlight>
                <a:srgbClr val="FFFFFF"/>
              </a:highlight>
            </a:endParaRPr>
          </a:p>
          <a:p>
            <a:pPr marL="0" lvl="0" indent="0" rtl="0">
              <a:spcBef>
                <a:spcPts val="0"/>
              </a:spcBef>
              <a:buNone/>
            </a:pPr>
            <a:r>
              <a:rPr lang="en-US" sz="1000">
                <a:solidFill>
                  <a:srgbClr val="333333"/>
                </a:solidFill>
                <a:highlight>
                  <a:srgbClr val="FFFFFF"/>
                </a:highlight>
              </a:rPr>
              <a:t>“feed_dict={값}</a:t>
            </a:r>
          </a:p>
          <a:p>
            <a:pPr marL="0" lvl="0" indent="-69850" rtl="0">
              <a:spcBef>
                <a:spcPts val="0"/>
              </a:spcBef>
              <a:buClr>
                <a:schemeClr val="dk1"/>
              </a:buClr>
              <a:buSzPts val="1100"/>
              <a:buFont typeface="Arial"/>
              <a:buNone/>
            </a:pPr>
            <a:r>
              <a:rPr lang="en-US" sz="1000">
                <a:solidFill>
                  <a:srgbClr val="333333"/>
                </a:solidFill>
                <a:highlight>
                  <a:srgbClr val="FFFFFF"/>
                </a:highlight>
              </a:rPr>
              <a:t>이 문법은 run function에서 argument로 받는 특정 이름을 지칭하는 것입니다.</a:t>
            </a:r>
          </a:p>
          <a:p>
            <a:pPr marL="0" lvl="0" indent="-69850" rtl="0">
              <a:spcBef>
                <a:spcPts val="0"/>
              </a:spcBef>
              <a:buClr>
                <a:schemeClr val="dk1"/>
              </a:buClr>
              <a:buSzPts val="11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marL="0" lvl="0" indent="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marL="0" lvl="0" indent="0" rtl="0">
              <a:spcBef>
                <a:spcPts val="0"/>
              </a:spcBef>
              <a:buNone/>
            </a:pP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marL="0" lvl="0" indent="-69850" rtl="0">
              <a:spcBef>
                <a:spcPts val="0"/>
              </a:spcBef>
              <a:buClr>
                <a:schemeClr val="dk1"/>
              </a:buClr>
              <a:buSzPts val="1100"/>
              <a:buFont typeface="Arial"/>
              <a:buNone/>
            </a:pPr>
            <a:endParaRPr sz="1000">
              <a:solidFill>
                <a:srgbClr val="333333"/>
              </a:solidFill>
              <a:highlight>
                <a:srgbClr val="FFFFFF"/>
              </a:highlight>
            </a:endParaRPr>
          </a:p>
          <a:p>
            <a:pPr marL="0" lvl="0" indent="0" rtl="0">
              <a:spcBef>
                <a:spcPts val="0"/>
              </a:spcBef>
              <a:buNone/>
            </a:pPr>
            <a:r>
              <a:rPr lang="en-US" sz="1000">
                <a:solidFill>
                  <a:srgbClr val="333333"/>
                </a:solidFill>
                <a:highlight>
                  <a:srgbClr val="FFFFFF"/>
                </a:highlight>
              </a:rPr>
              <a:t>t = tf.Constant([1., 2.,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r>
              <a:rPr lang="en-US" u="sng" dirty="0">
                <a:solidFill>
                  <a:schemeClr val="hlink"/>
                </a:solidFill>
                <a:hlinkClick r:id="rId3"/>
              </a:rPr>
              <a:t>https://www.quora.com/When-should-I-use-tf-float32-vs-tf-float64-in-TensorFlow</a:t>
            </a:r>
          </a:p>
          <a:p>
            <a:pPr marL="0" lvl="0" indent="0" rtl="0">
              <a:spcBef>
                <a:spcPts val="0"/>
              </a:spcBef>
              <a:buNone/>
            </a:pPr>
            <a:r>
              <a:rPr lang="en-US" dirty="0"/>
              <a:t> </a:t>
            </a:r>
          </a:p>
          <a:p>
            <a:pPr marL="0" lvl="0" indent="-69850" rtl="0">
              <a:lnSpc>
                <a:spcPct val="115000"/>
              </a:lnSpc>
              <a:spcBef>
                <a:spcPts val="0"/>
              </a:spcBef>
              <a:buClr>
                <a:schemeClr val="dk1"/>
              </a:buClr>
              <a:buSzPts val="1100"/>
              <a:buFont typeface="Arial"/>
              <a:buNone/>
            </a:pPr>
            <a:r>
              <a:rPr lang="en-US" sz="1000" u="sng" dirty="0">
                <a:solidFill>
                  <a:srgbClr val="6611CC"/>
                </a:solidFill>
                <a:highlight>
                  <a:srgbClr val="F5F5F5"/>
                </a:highlight>
                <a:hlinkClick r:id="rId3"/>
              </a:rPr>
              <a:t>https://www.quora.com/When-should-I-use-tf-float32-vs-tf-float64-in-TensorFlow</a:t>
            </a:r>
          </a:p>
          <a:p>
            <a:pPr marL="0" lvl="0" indent="-69850" rtl="0">
              <a:lnSpc>
                <a:spcPct val="115000"/>
              </a:lnSpc>
              <a:spcBef>
                <a:spcPts val="0"/>
              </a:spcBef>
              <a:buClr>
                <a:schemeClr val="dk1"/>
              </a:buClr>
              <a:buSzPts val="1100"/>
              <a:buFont typeface="Arial"/>
              <a:buNone/>
            </a:pPr>
            <a:endParaRPr sz="1000" u="sng" dirty="0">
              <a:solidFill>
                <a:srgbClr val="6611CC"/>
              </a:solidFill>
              <a:highlight>
                <a:srgbClr val="F5F5F5"/>
              </a:highlight>
              <a:hlinkClick r:id="rId3"/>
            </a:endParaRPr>
          </a:p>
          <a:p>
            <a:pPr marL="0" lvl="0" indent="-69850" rtl="0">
              <a:lnSpc>
                <a:spcPct val="115000"/>
              </a:lnSpc>
              <a:spcBef>
                <a:spcPts val="0"/>
              </a:spcBef>
              <a:buClr>
                <a:schemeClr val="dk1"/>
              </a:buClr>
              <a:buSzPts val="1100"/>
              <a:buFont typeface="Arial"/>
              <a:buNone/>
            </a:pPr>
            <a:r>
              <a:rPr lang="en-US" sz="1000" dirty="0">
                <a:solidFill>
                  <a:srgbClr val="333333"/>
                </a:solidFill>
                <a:highlight>
                  <a:srgbClr val="F5F5F5"/>
                </a:highlight>
              </a:rPr>
              <a:t>아 </a:t>
            </a:r>
            <a:r>
              <a:rPr lang="en-US" sz="1000" dirty="0" err="1">
                <a:solidFill>
                  <a:srgbClr val="333333"/>
                </a:solidFill>
                <a:highlight>
                  <a:srgbClr val="F5F5F5"/>
                </a:highlight>
              </a:rPr>
              <a:t>여기에</a:t>
            </a:r>
            <a:r>
              <a:rPr lang="en-US" sz="1000" dirty="0">
                <a:solidFill>
                  <a:srgbClr val="333333"/>
                </a:solidFill>
                <a:highlight>
                  <a:srgbClr val="F5F5F5"/>
                </a:highlight>
              </a:rPr>
              <a:t> </a:t>
            </a:r>
            <a:r>
              <a:rPr lang="en-US" sz="1000" dirty="0" err="1">
                <a:solidFill>
                  <a:srgbClr val="333333"/>
                </a:solidFill>
                <a:highlight>
                  <a:srgbClr val="F5F5F5"/>
                </a:highlight>
              </a:rPr>
              <a:t>설명이</a:t>
            </a:r>
            <a:r>
              <a:rPr lang="en-US" sz="1000" dirty="0">
                <a:solidFill>
                  <a:srgbClr val="333333"/>
                </a:solidFill>
                <a:highlight>
                  <a:srgbClr val="F5F5F5"/>
                </a:highlight>
              </a:rPr>
              <a:t> 잘 </a:t>
            </a:r>
            <a:r>
              <a:rPr lang="en-US" sz="1000" dirty="0" err="1">
                <a:solidFill>
                  <a:srgbClr val="333333"/>
                </a:solidFill>
                <a:highlight>
                  <a:srgbClr val="F5F5F5"/>
                </a:highlight>
              </a:rPr>
              <a:t>되어있네요</a:t>
            </a:r>
            <a:endParaRPr lang="en-US" sz="1000" dirty="0">
              <a:solidFill>
                <a:srgbClr val="333333"/>
              </a:solidFill>
              <a:highlight>
                <a:srgbClr val="F5F5F5"/>
              </a:highlight>
            </a:endParaRPr>
          </a:p>
          <a:p>
            <a:pPr marL="0" lvl="0" indent="-69850" rtl="0">
              <a:lnSpc>
                <a:spcPct val="115000"/>
              </a:lnSpc>
              <a:spcBef>
                <a:spcPts val="0"/>
              </a:spcBef>
              <a:buClr>
                <a:schemeClr val="dk1"/>
              </a:buClr>
              <a:buSzPts val="1100"/>
              <a:buFont typeface="Arial"/>
              <a:buNone/>
            </a:pPr>
            <a:r>
              <a:rPr lang="en-US" sz="1000" dirty="0">
                <a:solidFill>
                  <a:srgbClr val="333333"/>
                </a:solidFill>
                <a:highlight>
                  <a:srgbClr val="F5F5F5"/>
                </a:highlight>
              </a:rPr>
              <a:t>큰 </a:t>
            </a:r>
            <a:r>
              <a:rPr lang="en-US" sz="1000" dirty="0" err="1">
                <a:solidFill>
                  <a:srgbClr val="333333"/>
                </a:solidFill>
                <a:highlight>
                  <a:srgbClr val="F5F5F5"/>
                </a:highlight>
              </a:rPr>
              <a:t>정확도의</a:t>
            </a:r>
            <a:r>
              <a:rPr lang="en-US" sz="1000" dirty="0">
                <a:solidFill>
                  <a:srgbClr val="333333"/>
                </a:solidFill>
                <a:highlight>
                  <a:srgbClr val="F5F5F5"/>
                </a:highlight>
              </a:rPr>
              <a:t> </a:t>
            </a:r>
            <a:r>
              <a:rPr lang="en-US" sz="1000" dirty="0" err="1">
                <a:solidFill>
                  <a:srgbClr val="333333"/>
                </a:solidFill>
                <a:highlight>
                  <a:srgbClr val="F5F5F5"/>
                </a:highlight>
              </a:rPr>
              <a:t>차이는</a:t>
            </a:r>
            <a:r>
              <a:rPr lang="en-US" sz="1000" dirty="0">
                <a:solidFill>
                  <a:srgbClr val="333333"/>
                </a:solidFill>
                <a:highlight>
                  <a:srgbClr val="F5F5F5"/>
                </a:highlight>
              </a:rPr>
              <a:t> </a:t>
            </a:r>
            <a:r>
              <a:rPr lang="en-US" sz="1000" dirty="0" err="1">
                <a:solidFill>
                  <a:srgbClr val="333333"/>
                </a:solidFill>
                <a:highlight>
                  <a:srgbClr val="F5F5F5"/>
                </a:highlight>
              </a:rPr>
              <a:t>없지만</a:t>
            </a:r>
            <a:endParaRPr lang="en-US" sz="1000" dirty="0">
              <a:solidFill>
                <a:srgbClr val="333333"/>
              </a:solidFill>
              <a:highlight>
                <a:srgbClr val="F5F5F5"/>
              </a:highlight>
            </a:endParaRPr>
          </a:p>
          <a:p>
            <a:pPr marL="0" lvl="0" indent="-69850" rtl="0">
              <a:lnSpc>
                <a:spcPct val="115000"/>
              </a:lnSpc>
              <a:spcBef>
                <a:spcPts val="0"/>
              </a:spcBef>
              <a:buClr>
                <a:schemeClr val="dk1"/>
              </a:buClr>
              <a:buSzPts val="1100"/>
              <a:buFont typeface="Arial"/>
              <a:buNone/>
            </a:pPr>
            <a:r>
              <a:rPr lang="en-US" sz="1000" dirty="0" err="1">
                <a:solidFill>
                  <a:srgbClr val="333333"/>
                </a:solidFill>
                <a:highlight>
                  <a:srgbClr val="F5F5F5"/>
                </a:highlight>
              </a:rPr>
              <a:t>딥러닝을</a:t>
            </a:r>
            <a:r>
              <a:rPr lang="en-US" sz="1000" dirty="0">
                <a:solidFill>
                  <a:srgbClr val="333333"/>
                </a:solidFill>
                <a:highlight>
                  <a:srgbClr val="F5F5F5"/>
                </a:highlight>
              </a:rPr>
              <a:t> </a:t>
            </a:r>
            <a:r>
              <a:rPr lang="en-US" sz="1000" dirty="0" err="1">
                <a:solidFill>
                  <a:srgbClr val="333333"/>
                </a:solidFill>
                <a:highlight>
                  <a:srgbClr val="F5F5F5"/>
                </a:highlight>
              </a:rPr>
              <a:t>할때</a:t>
            </a:r>
            <a:r>
              <a:rPr lang="en-US" sz="1000" dirty="0">
                <a:solidFill>
                  <a:srgbClr val="333333"/>
                </a:solidFill>
                <a:highlight>
                  <a:srgbClr val="F5F5F5"/>
                </a:highlight>
              </a:rPr>
              <a:t>, </a:t>
            </a:r>
            <a:r>
              <a:rPr lang="en-US" sz="1000" dirty="0" err="1">
                <a:solidFill>
                  <a:srgbClr val="333333"/>
                </a:solidFill>
                <a:highlight>
                  <a:srgbClr val="F5F5F5"/>
                </a:highlight>
              </a:rPr>
              <a:t>많은</a:t>
            </a:r>
            <a:r>
              <a:rPr lang="en-US" sz="1000" dirty="0">
                <a:solidFill>
                  <a:srgbClr val="333333"/>
                </a:solidFill>
                <a:highlight>
                  <a:srgbClr val="F5F5F5"/>
                </a:highlight>
              </a:rPr>
              <a:t> </a:t>
            </a:r>
            <a:r>
              <a:rPr lang="en-US" sz="1000" dirty="0" err="1">
                <a:solidFill>
                  <a:srgbClr val="333333"/>
                </a:solidFill>
                <a:highlight>
                  <a:srgbClr val="F5F5F5"/>
                </a:highlight>
              </a:rPr>
              <a:t>용량의</a:t>
            </a:r>
            <a:r>
              <a:rPr lang="en-US" sz="1000" dirty="0">
                <a:solidFill>
                  <a:srgbClr val="333333"/>
                </a:solidFill>
                <a:highlight>
                  <a:srgbClr val="F5F5F5"/>
                </a:highlight>
              </a:rPr>
              <a:t> </a:t>
            </a:r>
            <a:r>
              <a:rPr lang="en-US" sz="1000" dirty="0" err="1">
                <a:solidFill>
                  <a:srgbClr val="333333"/>
                </a:solidFill>
                <a:highlight>
                  <a:srgbClr val="F5F5F5"/>
                </a:highlight>
              </a:rPr>
              <a:t>데이터를</a:t>
            </a:r>
            <a:r>
              <a:rPr lang="en-US" sz="1000" dirty="0">
                <a:solidFill>
                  <a:srgbClr val="333333"/>
                </a:solidFill>
                <a:highlight>
                  <a:srgbClr val="F5F5F5"/>
                </a:highlight>
              </a:rPr>
              <a:t> </a:t>
            </a:r>
            <a:r>
              <a:rPr lang="en-US" sz="1000" dirty="0" err="1">
                <a:solidFill>
                  <a:srgbClr val="333333"/>
                </a:solidFill>
                <a:highlight>
                  <a:srgbClr val="F5F5F5"/>
                </a:highlight>
              </a:rPr>
              <a:t>사용하고</a:t>
            </a:r>
            <a:r>
              <a:rPr lang="en-US" sz="1000" dirty="0">
                <a:solidFill>
                  <a:srgbClr val="333333"/>
                </a:solidFill>
                <a:highlight>
                  <a:srgbClr val="F5F5F5"/>
                </a:highlight>
              </a:rPr>
              <a:t> </a:t>
            </a:r>
            <a:r>
              <a:rPr lang="en-US" sz="1000" dirty="0" err="1">
                <a:solidFill>
                  <a:srgbClr val="333333"/>
                </a:solidFill>
                <a:highlight>
                  <a:srgbClr val="F5F5F5"/>
                </a:highlight>
              </a:rPr>
              <a:t>GPU메모리상</a:t>
            </a:r>
            <a:r>
              <a:rPr lang="en-US" sz="1000" dirty="0">
                <a:solidFill>
                  <a:srgbClr val="333333"/>
                </a:solidFill>
                <a:highlight>
                  <a:srgbClr val="F5F5F5"/>
                </a:highlight>
              </a:rPr>
              <a:t> </a:t>
            </a:r>
            <a:r>
              <a:rPr lang="en-US" sz="1000" dirty="0" err="1">
                <a:solidFill>
                  <a:srgbClr val="333333"/>
                </a:solidFill>
                <a:highlight>
                  <a:srgbClr val="F5F5F5"/>
                </a:highlight>
              </a:rPr>
              <a:t>문제도</a:t>
            </a:r>
            <a:r>
              <a:rPr lang="en-US" sz="1000" dirty="0">
                <a:solidFill>
                  <a:srgbClr val="333333"/>
                </a:solidFill>
                <a:highlight>
                  <a:srgbClr val="F5F5F5"/>
                </a:highlight>
              </a:rPr>
              <a:t> </a:t>
            </a:r>
            <a:r>
              <a:rPr lang="en-US" sz="1000" dirty="0" err="1">
                <a:solidFill>
                  <a:srgbClr val="333333"/>
                </a:solidFill>
                <a:highlight>
                  <a:srgbClr val="F5F5F5"/>
                </a:highlight>
              </a:rPr>
              <a:t>있어서</a:t>
            </a:r>
            <a:r>
              <a:rPr lang="en-US" sz="1000" dirty="0">
                <a:solidFill>
                  <a:srgbClr val="333333"/>
                </a:solidFill>
                <a:highlight>
                  <a:srgbClr val="F5F5F5"/>
                </a:highlight>
              </a:rPr>
              <a:t> tf.float32를 </a:t>
            </a:r>
            <a:r>
              <a:rPr lang="en-US" sz="1000" dirty="0" err="1">
                <a:solidFill>
                  <a:srgbClr val="333333"/>
                </a:solidFill>
                <a:highlight>
                  <a:srgbClr val="F5F5F5"/>
                </a:highlight>
              </a:rPr>
              <a:t>주로</a:t>
            </a:r>
            <a:r>
              <a:rPr lang="en-US" sz="1000" dirty="0">
                <a:solidFill>
                  <a:srgbClr val="333333"/>
                </a:solidFill>
                <a:highlight>
                  <a:srgbClr val="F5F5F5"/>
                </a:highlight>
              </a:rPr>
              <a:t> 쓴다네요!1</a:t>
            </a:r>
          </a:p>
          <a:p>
            <a:pPr marL="0" lvl="0" indent="-69850" rtl="0">
              <a:lnSpc>
                <a:spcPct val="115000"/>
              </a:lnSpc>
              <a:spcBef>
                <a:spcPts val="0"/>
              </a:spcBef>
              <a:buClr>
                <a:schemeClr val="dk1"/>
              </a:buClr>
              <a:buSzPts val="1100"/>
              <a:buFont typeface="Arial"/>
              <a:buNone/>
            </a:pPr>
            <a:r>
              <a:rPr lang="en-US" sz="1000" dirty="0" err="1">
                <a:solidFill>
                  <a:srgbClr val="333333"/>
                </a:solidFill>
                <a:highlight>
                  <a:srgbClr val="F5F5F5"/>
                </a:highlight>
              </a:rPr>
              <a:t>속도면이나</a:t>
            </a:r>
            <a:r>
              <a:rPr lang="en-US" sz="1000" dirty="0">
                <a:solidFill>
                  <a:srgbClr val="333333"/>
                </a:solidFill>
                <a:highlight>
                  <a:srgbClr val="F5F5F5"/>
                </a:highlight>
              </a:rPr>
              <a:t> </a:t>
            </a:r>
            <a:r>
              <a:rPr lang="en-US" sz="1000" dirty="0" err="1">
                <a:solidFill>
                  <a:srgbClr val="333333"/>
                </a:solidFill>
                <a:highlight>
                  <a:srgbClr val="F5F5F5"/>
                </a:highlight>
              </a:rPr>
              <a:t>메모리면에서</a:t>
            </a:r>
            <a:r>
              <a:rPr lang="en-US" sz="1000" dirty="0">
                <a:solidFill>
                  <a:srgbClr val="333333"/>
                </a:solidFill>
                <a:highlight>
                  <a:srgbClr val="F5F5F5"/>
                </a:highlight>
              </a:rPr>
              <a:t> 더 </a:t>
            </a:r>
            <a:r>
              <a:rPr lang="en-US" sz="1000" dirty="0" err="1">
                <a:solidFill>
                  <a:srgbClr val="333333"/>
                </a:solidFill>
                <a:highlight>
                  <a:srgbClr val="F5F5F5"/>
                </a:highlight>
              </a:rPr>
              <a:t>좋다고</a:t>
            </a:r>
            <a:r>
              <a:rPr lang="en-US" sz="1000" dirty="0">
                <a:solidFill>
                  <a:srgbClr val="333333"/>
                </a:solidFill>
                <a:highlight>
                  <a:srgbClr val="F5F5F5"/>
                </a:highlight>
              </a:rPr>
              <a:t> ..</a:t>
            </a:r>
          </a:p>
          <a:p>
            <a:pPr marL="0" lvl="0" indent="0" rtl="0">
              <a:spcBef>
                <a:spcPts val="0"/>
              </a:spcBef>
              <a:buNone/>
            </a:pPr>
            <a:r>
              <a:rPr lang="en-US" sz="1000" dirty="0" err="1">
                <a:solidFill>
                  <a:srgbClr val="333333"/>
                </a:solidFill>
                <a:highlight>
                  <a:srgbClr val="F5F5F5"/>
                </a:highlight>
              </a:rPr>
              <a:t>물론</a:t>
            </a:r>
            <a:r>
              <a:rPr lang="en-US" sz="1000" dirty="0">
                <a:solidFill>
                  <a:srgbClr val="333333"/>
                </a:solidFill>
                <a:highlight>
                  <a:srgbClr val="F5F5F5"/>
                </a:highlight>
              </a:rPr>
              <a:t> </a:t>
            </a:r>
            <a:r>
              <a:rPr lang="en-US" sz="1000" dirty="0" err="1">
                <a:solidFill>
                  <a:srgbClr val="333333"/>
                </a:solidFill>
                <a:highlight>
                  <a:srgbClr val="F5F5F5"/>
                </a:highlight>
              </a:rPr>
              <a:t>정확도는</a:t>
            </a:r>
            <a:r>
              <a:rPr lang="en-US" sz="1000" dirty="0">
                <a:solidFill>
                  <a:srgbClr val="333333"/>
                </a:solidFill>
                <a:highlight>
                  <a:srgbClr val="F5F5F5"/>
                </a:highlight>
              </a:rPr>
              <a:t> tf.float64가 더 </a:t>
            </a:r>
            <a:r>
              <a:rPr lang="en-US" sz="1000" dirty="0" err="1">
                <a:solidFill>
                  <a:srgbClr val="333333"/>
                </a:solidFill>
                <a:highlight>
                  <a:srgbClr val="F5F5F5"/>
                </a:highlight>
              </a:rPr>
              <a:t>좋지만</a:t>
            </a:r>
            <a:r>
              <a:rPr lang="en-US" sz="1000" dirty="0">
                <a:solidFill>
                  <a:srgbClr val="333333"/>
                </a:solidFill>
                <a:highlight>
                  <a:srgbClr val="F5F5F5"/>
                </a:highlight>
              </a:rPr>
              <a:t> 큰 </a:t>
            </a:r>
            <a:r>
              <a:rPr lang="en-US" sz="1000" dirty="0" err="1">
                <a:solidFill>
                  <a:srgbClr val="333333"/>
                </a:solidFill>
                <a:highlight>
                  <a:srgbClr val="F5F5F5"/>
                </a:highlight>
              </a:rPr>
              <a:t>차이는</a:t>
            </a:r>
            <a:r>
              <a:rPr lang="en-US" sz="1000" dirty="0">
                <a:solidFill>
                  <a:srgbClr val="333333"/>
                </a:solidFill>
                <a:highlight>
                  <a:srgbClr val="F5F5F5"/>
                </a:highlight>
              </a:rPr>
              <a:t> </a:t>
            </a:r>
            <a:r>
              <a:rPr lang="en-US" sz="1000" dirty="0" err="1">
                <a:solidFill>
                  <a:srgbClr val="333333"/>
                </a:solidFill>
                <a:highlight>
                  <a:srgbClr val="F5F5F5"/>
                </a:highlight>
              </a:rPr>
              <a:t>없다하네요</a:t>
            </a:r>
            <a:endParaRPr lang="en-US" sz="1000" dirty="0">
              <a:solidFill>
                <a:srgbClr val="333333"/>
              </a:solidFill>
              <a:highlight>
                <a:srgbClr val="F5F5F5"/>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32" name="Shape 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68" name="Shape 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87" name="Shape 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97" name="Shape 6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34" name="Shape 7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745" name="Shape 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59" name="Shape 7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96" name="Shape 7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9" name="Shape 8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1" name="Shape 84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3" name="Shape 8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9" name="Shape 86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US" sz="1000" dirty="0">
                <a:solidFill>
                  <a:srgbClr val="333333"/>
                </a:solidFill>
                <a:highlight>
                  <a:srgbClr val="FFFFFF"/>
                </a:highlight>
              </a:rPr>
              <a:t>H(X) = \</a:t>
            </a:r>
            <a:r>
              <a:rPr lang="en-US" sz="1000" dirty="0" err="1">
                <a:solidFill>
                  <a:srgbClr val="333333"/>
                </a:solidFill>
                <a:highlight>
                  <a:srgbClr val="FFFFFF"/>
                </a:highlight>
              </a:rPr>
              <a:t>frac</a:t>
            </a:r>
            <a:r>
              <a:rPr lang="en-US" sz="1000" dirty="0">
                <a:solidFill>
                  <a:srgbClr val="333333"/>
                </a:solidFill>
                <a:highlight>
                  <a:srgbClr val="FFFFFF"/>
                </a:highlight>
              </a:rPr>
              <a:t>{1}{1 + e^{-W^{T}X}} \\</a:t>
            </a:r>
          </a:p>
          <a:p>
            <a:pPr marL="0" lvl="0" indent="-69850">
              <a:spcBef>
                <a:spcPts val="0"/>
              </a:spcBef>
              <a:buClr>
                <a:schemeClr val="dk1"/>
              </a:buClr>
              <a:buSzPts val="1100"/>
              <a:buFont typeface="Arial"/>
              <a:buNone/>
            </a:pPr>
            <a:r>
              <a:rPr lang="en-US" sz="1000" dirty="0">
                <a:solidFill>
                  <a:srgbClr val="333333"/>
                </a:solidFill>
                <a:highlight>
                  <a:srgbClr val="FFFFFF"/>
                </a:highlight>
              </a:rPr>
              <a:t>H(X) = sigmoid(XW) = \</a:t>
            </a:r>
            <a:r>
              <a:rPr lang="en-US" sz="1000" dirty="0" err="1">
                <a:solidFill>
                  <a:srgbClr val="333333"/>
                </a:solidFill>
                <a:highlight>
                  <a:srgbClr val="FFFFFF"/>
                </a:highlight>
              </a:rPr>
              <a:t>frac</a:t>
            </a:r>
            <a:r>
              <a:rPr lang="en-US" sz="1000" dirty="0">
                <a:solidFill>
                  <a:srgbClr val="333333"/>
                </a:solidFill>
                <a:highlight>
                  <a:srgbClr val="FFFFFF"/>
                </a:highlight>
              </a:rPr>
              <a:t>{1}{1 + e^{-XW}} \\</a:t>
            </a:r>
          </a:p>
          <a:p>
            <a:pPr marL="0" lvl="0" indent="-69850" rtl="0">
              <a:spcBef>
                <a:spcPts val="0"/>
              </a:spcBef>
              <a:buClr>
                <a:schemeClr val="dk1"/>
              </a:buClr>
              <a:buSzPts val="1100"/>
              <a:buFont typeface="Arial"/>
              <a:buNone/>
            </a:pPr>
            <a:endParaRPr sz="1000" dirty="0">
              <a:solidFill>
                <a:srgbClr val="333333"/>
              </a:solidFill>
              <a:highlight>
                <a:srgbClr val="FFFFFF"/>
              </a:highlight>
            </a:endParaRPr>
          </a:p>
          <a:p>
            <a:pPr marL="0" lvl="0" indent="-69850" rtl="0">
              <a:spcBef>
                <a:spcPts val="0"/>
              </a:spcBef>
              <a:buClr>
                <a:schemeClr val="dk1"/>
              </a:buClr>
              <a:buSzPts val="1100"/>
              <a:buFont typeface="Arial"/>
              <a:buNone/>
            </a:pPr>
            <a:r>
              <a:rPr lang="en-US" sz="1000" dirty="0">
                <a:solidFill>
                  <a:srgbClr val="333333"/>
                </a:solidFill>
                <a:highlight>
                  <a:srgbClr val="FFFFFF"/>
                </a:highlight>
              </a:rPr>
              <a:t>cost(W)=-\</a:t>
            </a:r>
            <a:r>
              <a:rPr lang="en-US" sz="1000" dirty="0" err="1">
                <a:solidFill>
                  <a:srgbClr val="333333"/>
                </a:solidFill>
                <a:highlight>
                  <a:srgbClr val="FFFFFF"/>
                </a:highlight>
              </a:rPr>
              <a:t>frac</a:t>
            </a:r>
            <a:r>
              <a:rPr lang="en-US" sz="1000" dirty="0">
                <a:solidFill>
                  <a:srgbClr val="333333"/>
                </a:solidFill>
                <a:highlight>
                  <a:srgbClr val="FFFFFF"/>
                </a:highlight>
              </a:rPr>
              <a:t>{1}{m}\sum {\color{blue}y} log(H(x)) + {\color{blue}(1-y)}(log(1-H(x)) \\</a:t>
            </a:r>
          </a:p>
          <a:p>
            <a:pPr marL="0" lvl="0" indent="-69850" rtl="0">
              <a:spcBef>
                <a:spcPts val="0"/>
              </a:spcBef>
              <a:buClr>
                <a:schemeClr val="dk1"/>
              </a:buClr>
              <a:buSzPts val="1100"/>
              <a:buFont typeface="Arial"/>
              <a:buNone/>
            </a:pPr>
            <a:r>
              <a:rPr lang="en-US" sz="1000" dirty="0">
                <a:solidFill>
                  <a:srgbClr val="333333"/>
                </a:solidFill>
                <a:highlight>
                  <a:srgbClr val="FFFFFF"/>
                </a:highlight>
              </a:rPr>
              <a:t>W = W - \alpha\</a:t>
            </a:r>
            <a:r>
              <a:rPr lang="en-US" sz="1000" dirty="0" err="1">
                <a:solidFill>
                  <a:srgbClr val="333333"/>
                </a:solidFill>
                <a:highlight>
                  <a:srgbClr val="FFFFFF"/>
                </a:highlight>
              </a:rPr>
              <a:t>frac</a:t>
            </a:r>
            <a:r>
              <a:rPr lang="en-US" sz="1000" dirty="0">
                <a:solidFill>
                  <a:srgbClr val="333333"/>
                </a:solidFill>
                <a:highlight>
                  <a:srgbClr val="FFFFFF"/>
                </a:highlight>
              </a:rPr>
              <a:t>{\partial}{\partial W}cost(W)</a:t>
            </a:r>
          </a:p>
          <a:p>
            <a:pPr marL="0" lvl="0" indent="0" rtl="0">
              <a:spcBef>
                <a:spcPts val="0"/>
              </a:spcBef>
              <a:buNone/>
            </a:pPr>
            <a:endParaRPr dirty="0"/>
          </a:p>
        </p:txBody>
      </p:sp>
      <p:sp>
        <p:nvSpPr>
          <p:cNvPr id="929" name="Shape 9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52" name="Shape 9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59" name="Shape 9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68" name="Shape 9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Shape 9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5" name="Shape 9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2" name="Shape 9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998" name="Shape 9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04" name="Shape 10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r>
              <a:rPr lang="en-US" sz="1000">
                <a:solidFill>
                  <a:srgbClr val="333333"/>
                </a:solidFill>
                <a:highlight>
                  <a:srgbClr val="FFFFFF"/>
                </a:highlight>
              </a:rPr>
              <a:t>P(y=i|x) = S(y_{i}) = \frac{e^{y_{i}}}{\sum_{j}e^{y_{j}}} \in (0,1)</a:t>
            </a:r>
          </a:p>
        </p:txBody>
      </p:sp>
      <p:sp>
        <p:nvSpPr>
          <p:cNvPr id="1012" name="Shape 10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39" name="Shape 10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46" name="Shape 10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53" name="Shape 10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064" name="Shape 10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Gill Sans"/>
              <a:buNone/>
              <a:defRPr sz="11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6400"/>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6400"/>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6400"/>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6400"/>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6400"/>
              <a:buFont typeface="Gill Sans"/>
              <a:buNone/>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43"/>
        <p:cNvGrpSpPr/>
        <p:nvPr/>
      </p:nvGrpSpPr>
      <p:grpSpPr>
        <a:xfrm>
          <a:off x="0" y="0"/>
          <a:ext cx="0" cy="0"/>
          <a:chOff x="0" y="0"/>
          <a:chExt cx="0" cy="0"/>
        </a:xfrm>
      </p:grpSpPr>
      <p:sp>
        <p:nvSpPr>
          <p:cNvPr id="44" name="Shape 44"/>
          <p:cNvSpPr>
            <a:spLocks noGrp="1"/>
          </p:cNvSpPr>
          <p:nvPr>
            <p:ph type="pic" idx="2"/>
          </p:nvPr>
        </p:nvSpPr>
        <p:spPr>
          <a:xfrm>
            <a:off x="12495609" y="3661171"/>
            <a:ext cx="7500938" cy="8840392"/>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46" name="Shape 46"/>
          <p:cNvSpPr txBox="1">
            <a:spLocks noGrp="1"/>
          </p:cNvSpPr>
          <p:nvPr>
            <p:ph type="body" idx="1"/>
          </p:nvPr>
        </p:nvSpPr>
        <p:spPr>
          <a:xfrm>
            <a:off x="4387453" y="3661171"/>
            <a:ext cx="7500938" cy="8840392"/>
          </a:xfrm>
          <a:prstGeom prst="rect">
            <a:avLst/>
          </a:prstGeom>
          <a:noFill/>
          <a:ln>
            <a:noFill/>
          </a:ln>
        </p:spPr>
        <p:txBody>
          <a:bodyPr wrap="square" lIns="91425" tIns="91425" rIns="91425" bIns="91425" anchor="ctr" anchorCtr="0"/>
          <a:lstStyle>
            <a:lvl1pPr marL="465364" marR="0" lvl="0" indent="-284389" algn="l" rtl="0">
              <a:lnSpc>
                <a:spcPct val="100000"/>
              </a:lnSpc>
              <a:spcBef>
                <a:spcPts val="4500"/>
              </a:spcBef>
              <a:spcAft>
                <a:spcPts val="0"/>
              </a:spcAft>
              <a:buClr>
                <a:srgbClr val="000000"/>
              </a:buClr>
              <a:buSzPts val="285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1pPr>
            <a:lvl2pPr marL="808264" marR="0" lvl="1" indent="-284389" algn="l" rtl="0">
              <a:lnSpc>
                <a:spcPct val="100000"/>
              </a:lnSpc>
              <a:spcBef>
                <a:spcPts val="4500"/>
              </a:spcBef>
              <a:spcAft>
                <a:spcPts val="0"/>
              </a:spcAft>
              <a:buClr>
                <a:srgbClr val="000000"/>
              </a:buClr>
              <a:buSzPts val="285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2pPr>
            <a:lvl3pPr marL="1151164" marR="0" lvl="2" indent="-284389" algn="l" rtl="0">
              <a:lnSpc>
                <a:spcPct val="100000"/>
              </a:lnSpc>
              <a:spcBef>
                <a:spcPts val="4500"/>
              </a:spcBef>
              <a:spcAft>
                <a:spcPts val="0"/>
              </a:spcAft>
              <a:buClr>
                <a:srgbClr val="000000"/>
              </a:buClr>
              <a:buSzPts val="285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3pPr>
            <a:lvl4pPr marL="1494064" marR="0" lvl="3" indent="-284389" algn="l" rtl="0">
              <a:lnSpc>
                <a:spcPct val="100000"/>
              </a:lnSpc>
              <a:spcBef>
                <a:spcPts val="4500"/>
              </a:spcBef>
              <a:spcAft>
                <a:spcPts val="0"/>
              </a:spcAft>
              <a:buClr>
                <a:srgbClr val="000000"/>
              </a:buClr>
              <a:buSzPts val="285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4pPr>
            <a:lvl5pPr marL="1836964" marR="0" lvl="4" indent="-284389" algn="l" rtl="0">
              <a:lnSpc>
                <a:spcPct val="100000"/>
              </a:lnSpc>
              <a:spcBef>
                <a:spcPts val="4500"/>
              </a:spcBef>
              <a:spcAft>
                <a:spcPts val="0"/>
              </a:spcAft>
              <a:buClr>
                <a:srgbClr val="000000"/>
              </a:buClr>
              <a:buSzPts val="285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ullets">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387453" y="1785937"/>
            <a:ext cx="15609095" cy="10144126"/>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hoto - 3 Up">
    <p:spTree>
      <p:nvGrpSpPr>
        <p:cNvPr id="1" name="Shape 51"/>
        <p:cNvGrpSpPr/>
        <p:nvPr/>
      </p:nvGrpSpPr>
      <p:grpSpPr>
        <a:xfrm>
          <a:off x="0" y="0"/>
          <a:ext cx="0" cy="0"/>
          <a:chOff x="0" y="0"/>
          <a:chExt cx="0" cy="0"/>
        </a:xfrm>
      </p:grpSpPr>
      <p:sp>
        <p:nvSpPr>
          <p:cNvPr id="52" name="Shape 52"/>
          <p:cNvSpPr>
            <a:spLocks noGrp="1"/>
          </p:cNvSpPr>
          <p:nvPr>
            <p:ph type="pic" idx="2"/>
          </p:nvPr>
        </p:nvSpPr>
        <p:spPr>
          <a:xfrm>
            <a:off x="12495609" y="7161609"/>
            <a:ext cx="7500938"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3" name="Shape 53"/>
          <p:cNvSpPr>
            <a:spLocks noGrp="1"/>
          </p:cNvSpPr>
          <p:nvPr>
            <p:ph type="pic" idx="3"/>
          </p:nvPr>
        </p:nvSpPr>
        <p:spPr>
          <a:xfrm>
            <a:off x="12504353" y="1250156"/>
            <a:ext cx="7500939"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4" name="Shape 54"/>
          <p:cNvSpPr>
            <a:spLocks noGrp="1"/>
          </p:cNvSpPr>
          <p:nvPr>
            <p:ph type="pic" idx="4"/>
          </p:nvPr>
        </p:nvSpPr>
        <p:spPr>
          <a:xfrm>
            <a:off x="4387453" y="1250156"/>
            <a:ext cx="7500938" cy="11215688"/>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33937" y="8947546"/>
            <a:ext cx="14716126" cy="660798"/>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6400"/>
              <a:buFont typeface="Helvetica Neue"/>
              <a:buNone/>
              <a:defRPr sz="3200" b="0" i="0" u="none" strike="noStrike" cap="none">
                <a:solidFill>
                  <a:srgbClr val="000000"/>
                </a:solidFill>
                <a:latin typeface="Helvetica Neue"/>
                <a:ea typeface="Helvetica Neue"/>
                <a:cs typeface="Helvetica Neue"/>
                <a:sym typeface="Helvetica Neue"/>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body" idx="2"/>
          </p:nvPr>
        </p:nvSpPr>
        <p:spPr>
          <a:xfrm>
            <a:off x="4833937" y="6000353"/>
            <a:ext cx="14716126" cy="9652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6400"/>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hoto">
    <p:spTree>
      <p:nvGrpSpPr>
        <p:cNvPr id="1" name="Shape 60"/>
        <p:cNvGrpSpPr/>
        <p:nvPr/>
      </p:nvGrpSpPr>
      <p:grpSpPr>
        <a:xfrm>
          <a:off x="0" y="0"/>
          <a:ext cx="0" cy="0"/>
          <a:chOff x="0" y="0"/>
          <a:chExt cx="0" cy="0"/>
        </a:xfrm>
      </p:grpSpPr>
      <p:sp>
        <p:nvSpPr>
          <p:cNvPr id="61" name="Shape 61"/>
          <p:cNvSpPr>
            <a:spLocks noGrp="1"/>
          </p:cNvSpPr>
          <p:nvPr>
            <p:ph type="pic" idx="2"/>
          </p:nvPr>
        </p:nvSpPr>
        <p:spPr>
          <a:xfrm>
            <a:off x="3048000" y="0"/>
            <a:ext cx="18288001" cy="137160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65" name="Shape 65"/>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ts val="9576"/>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Gill Sans"/>
              <a:buNone/>
              <a:defRPr sz="9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69" name="Shape 69"/>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ts val="9576"/>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80" name="Shape 8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Gill San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6400"/>
              <a:buFont typeface="Gill San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6400"/>
              <a:buFont typeface="Gill San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6400"/>
              <a:buFont typeface="Gill San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6400"/>
              <a:buFont typeface="Gill San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84" name="Shape 84"/>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1835" y="357187"/>
            <a:ext cx="24427671"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80561" y="3893343"/>
            <a:ext cx="23422877"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ts val="9576"/>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Shape 86"/>
        <p:cNvGrpSpPr/>
        <p:nvPr/>
      </p:nvGrpSpPr>
      <p:grpSpPr>
        <a:xfrm>
          <a:off x="0" y="0"/>
          <a:ext cx="0" cy="0"/>
          <a:chOff x="0" y="0"/>
          <a:chExt cx="0" cy="0"/>
        </a:xfrm>
      </p:grpSpPr>
      <p:sp>
        <p:nvSpPr>
          <p:cNvPr id="87" name="Shape 8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90" name="Shape 9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92"/>
        <p:cNvGrpSpPr/>
        <p:nvPr/>
      </p:nvGrpSpPr>
      <p:grpSpPr>
        <a:xfrm>
          <a:off x="0" y="0"/>
          <a:ext cx="0" cy="0"/>
          <a:chOff x="0" y="0"/>
          <a:chExt cx="0" cy="0"/>
        </a:xfrm>
      </p:grpSpPr>
      <p:sp>
        <p:nvSpPr>
          <p:cNvPr id="93" name="Shape 93"/>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4" name="Shape 94"/>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95" name="Shape 95"/>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00"/>
        <p:cNvGrpSpPr/>
        <p:nvPr/>
      </p:nvGrpSpPr>
      <p:grpSpPr>
        <a:xfrm>
          <a:off x="0" y="0"/>
          <a:ext cx="0" cy="0"/>
          <a:chOff x="0" y="0"/>
          <a:chExt cx="0" cy="0"/>
        </a:xfrm>
      </p:grpSpPr>
      <p:sp>
        <p:nvSpPr>
          <p:cNvPr id="101" name="Shape 101"/>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03" name="Shape 103"/>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 Top">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10" name="Shape 110"/>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12"/>
        <p:cNvGrpSpPr/>
        <p:nvPr/>
      </p:nvGrpSpPr>
      <p:grpSpPr>
        <a:xfrm>
          <a:off x="0" y="0"/>
          <a:ext cx="0" cy="0"/>
          <a:chOff x="0" y="0"/>
          <a:chExt cx="0" cy="0"/>
        </a:xfrm>
      </p:grpSpPr>
      <p:sp>
        <p:nvSpPr>
          <p:cNvPr id="113" name="Shape 11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ts val="2900"/>
              <a:buFont typeface="Helvetica Neue"/>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ts val="2900"/>
              <a:buFont typeface="Helvetica Neue"/>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ts val="2900"/>
              <a:buFont typeface="Helvetica Neue"/>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ts val="2900"/>
              <a:buFont typeface="Helvetica Neue"/>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ts val="2900"/>
              <a:buFont typeface="Helvetica Neue"/>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6" name="Shape 11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ts val="3700"/>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 3 Up">
    <p:spTree>
      <p:nvGrpSpPr>
        <p:cNvPr id="1" name="Shape 120"/>
        <p:cNvGrpSpPr/>
        <p:nvPr/>
      </p:nvGrpSpPr>
      <p:grpSpPr>
        <a:xfrm>
          <a:off x="0" y="0"/>
          <a:ext cx="0" cy="0"/>
          <a:chOff x="0" y="0"/>
          <a:chExt cx="0" cy="0"/>
        </a:xfrm>
      </p:grpSpPr>
      <p:sp>
        <p:nvSpPr>
          <p:cNvPr id="121" name="Shape 12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2" name="Shape 12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3" name="Shape 12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Quote">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Helvetica Neue"/>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6400"/>
              <a:buFont typeface="Helvetica Neue"/>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Photo">
    <p:spTree>
      <p:nvGrpSpPr>
        <p:cNvPr id="1" name="Shape 129"/>
        <p:cNvGrpSpPr/>
        <p:nvPr/>
      </p:nvGrpSpPr>
      <p:grpSpPr>
        <a:xfrm>
          <a:off x="0" y="0"/>
          <a:ext cx="0" cy="0"/>
          <a:chOff x="0" y="0"/>
          <a:chExt cx="0" cy="0"/>
        </a:xfrm>
      </p:grpSpPr>
      <p:sp>
        <p:nvSpPr>
          <p:cNvPr id="130" name="Shape 13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1" name="Shape 13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38" name="Shape 138"/>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49" name="Shape 149"/>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Noto Sans Symbol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6400"/>
              <a:buFont typeface="Noto Sans Symbol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6400"/>
              <a:buFont typeface="Noto Sans Symbol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6400"/>
              <a:buFont typeface="Noto Sans Symbol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6400"/>
              <a:buFont typeface="Noto Sans Symbol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53" name="Shape 153"/>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4" name="Shape 154"/>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57" name="Shape 157"/>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Shape 163"/>
        <p:cNvGrpSpPr/>
        <p:nvPr/>
      </p:nvGrpSpPr>
      <p:grpSpPr>
        <a:xfrm>
          <a:off x="0" y="0"/>
          <a:ext cx="0" cy="0"/>
          <a:chOff x="0" y="0"/>
          <a:chExt cx="0" cy="0"/>
        </a:xfrm>
      </p:grpSpPr>
      <p:sp>
        <p:nvSpPr>
          <p:cNvPr id="164" name="Shape 16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21" name="Shape 2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ts val="9600"/>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ts val="8500"/>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5" name="Shape 175"/>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176"/>
        <p:cNvGrpSpPr/>
        <p:nvPr/>
      </p:nvGrpSpPr>
      <p:grpSpPr>
        <a:xfrm>
          <a:off x="0" y="0"/>
          <a:ext cx="0" cy="0"/>
          <a:chOff x="0" y="0"/>
          <a:chExt cx="0" cy="0"/>
        </a:xfrm>
      </p:grpSpPr>
      <p:sp>
        <p:nvSpPr>
          <p:cNvPr id="177" name="Shape 177"/>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8" name="Shape 178"/>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79" name="Shape 179"/>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83" name="Shape 183"/>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84"/>
        <p:cNvGrpSpPr/>
        <p:nvPr/>
      </p:nvGrpSpPr>
      <p:grpSpPr>
        <a:xfrm>
          <a:off x="0" y="0"/>
          <a:ext cx="0" cy="0"/>
          <a:chOff x="0" y="0"/>
          <a:chExt cx="0" cy="0"/>
        </a:xfrm>
      </p:grpSpPr>
      <p:sp>
        <p:nvSpPr>
          <p:cNvPr id="185" name="Shape 185"/>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SzPts val="1300"/>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87" name="Shape 187"/>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6400"/>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 Top">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91" name="Shape 1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92"/>
        <p:cNvGrpSpPr/>
        <p:nvPr/>
      </p:nvGrpSpPr>
      <p:grpSpPr>
        <a:xfrm>
          <a:off x="0" y="0"/>
          <a:ext cx="0" cy="0"/>
          <a:chOff x="0" y="0"/>
          <a:chExt cx="0" cy="0"/>
        </a:xfrm>
      </p:grpSpPr>
      <p:sp>
        <p:nvSpPr>
          <p:cNvPr id="193" name="Shape 19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4" name="Shape 19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13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95" name="Shape 19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ts val="2900"/>
              <a:buFont typeface="Noto Sans Symbols"/>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ts val="2900"/>
              <a:buFont typeface="Noto Sans Symbols"/>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ts val="2900"/>
              <a:buFont typeface="Noto Sans Symbols"/>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ts val="2900"/>
              <a:buFont typeface="Noto Sans Symbols"/>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ts val="2900"/>
              <a:buFont typeface="Noto Sans Symbols"/>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ullets">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ts val="3700"/>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9" name="Shape 1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Photo - 3 Up">
    <p:spTree>
      <p:nvGrpSpPr>
        <p:cNvPr id="1" name="Shape 200"/>
        <p:cNvGrpSpPr/>
        <p:nvPr/>
      </p:nvGrpSpPr>
      <p:grpSpPr>
        <a:xfrm>
          <a:off x="0" y="0"/>
          <a:ext cx="0" cy="0"/>
          <a:chOff x="0" y="0"/>
          <a:chExt cx="0" cy="0"/>
        </a:xfrm>
      </p:grpSpPr>
      <p:sp>
        <p:nvSpPr>
          <p:cNvPr id="201" name="Shape 20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2" name="Shape 20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3" name="Shape 20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4" name="Shape 2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5307210" y="892968"/>
            <a:ext cx="13751720" cy="832247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title"/>
          </p:nvPr>
        </p:nvSpPr>
        <p:spPr>
          <a:xfrm>
            <a:off x="4833937" y="9447609"/>
            <a:ext cx="14716126" cy="2000251"/>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833937" y="11519296"/>
            <a:ext cx="14716126" cy="158948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11935814" y="13001625"/>
            <a:ext cx="494513" cy="5111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SzPts val="6400"/>
              <a:buFont typeface="Noto Sans Symbols"/>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7" name="Shape 20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SzPts val="6400"/>
              <a:buFont typeface="Noto Sans Symbols"/>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Photo">
    <p:spTree>
      <p:nvGrpSpPr>
        <p:cNvPr id="1" name="Shape 209"/>
        <p:cNvGrpSpPr/>
        <p:nvPr/>
      </p:nvGrpSpPr>
      <p:grpSpPr>
        <a:xfrm>
          <a:off x="0" y="0"/>
          <a:ext cx="0" cy="0"/>
          <a:chOff x="0" y="0"/>
          <a:chExt cx="0" cy="0"/>
        </a:xfrm>
      </p:grpSpPr>
      <p:sp>
        <p:nvSpPr>
          <p:cNvPr id="210" name="Shape 21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Gill Sans"/>
              <a:buNone/>
              <a:defRPr sz="11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8" name="Shape 218"/>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3750"/>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3750"/>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3750"/>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3750"/>
              <a:buFont typeface="Gill Sans"/>
              <a:buNone/>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9" name="Shape 219"/>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1835" y="357187"/>
            <a:ext cx="244278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Gill Sans"/>
              <a:buNone/>
              <a:defRPr sz="90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2" name="Shape 222"/>
          <p:cNvSpPr txBox="1">
            <a:spLocks noGrp="1"/>
          </p:cNvSpPr>
          <p:nvPr>
            <p:ph type="body" idx="1"/>
          </p:nvPr>
        </p:nvSpPr>
        <p:spPr>
          <a:xfrm>
            <a:off x="480561" y="3893343"/>
            <a:ext cx="234228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ts val="9576"/>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3" name="Shape 223"/>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833937" y="357187"/>
            <a:ext cx="147162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Gill Sans"/>
              <a:buNone/>
              <a:defRPr sz="9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6" name="Shape 226"/>
          <p:cNvSpPr txBox="1">
            <a:spLocks noGrp="1"/>
          </p:cNvSpPr>
          <p:nvPr>
            <p:ph type="body" idx="1"/>
          </p:nvPr>
        </p:nvSpPr>
        <p:spPr>
          <a:xfrm>
            <a:off x="4833937" y="3893343"/>
            <a:ext cx="147162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ts val="9576"/>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ts val="855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7" name="Shape 227"/>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0" name="Shape 230"/>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1" name="Shape 23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Shape 232"/>
        <p:cNvGrpSpPr/>
        <p:nvPr/>
      </p:nvGrpSpPr>
      <p:grpSpPr>
        <a:xfrm>
          <a:off x="0" y="0"/>
          <a:ext cx="0" cy="0"/>
          <a:chOff x="0" y="0"/>
          <a:chExt cx="0" cy="0"/>
        </a:xfrm>
      </p:grpSpPr>
      <p:sp>
        <p:nvSpPr>
          <p:cNvPr id="233" name="Shape 23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6" name="Shape 236"/>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7" name="Shape 237"/>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8"/>
        <p:cNvGrpSpPr/>
        <p:nvPr/>
      </p:nvGrpSpPr>
      <p:grpSpPr>
        <a:xfrm>
          <a:off x="0" y="0"/>
          <a:ext cx="0" cy="0"/>
          <a:chOff x="0" y="0"/>
          <a:chExt cx="0" cy="0"/>
        </a:xfrm>
      </p:grpSpPr>
      <p:sp>
        <p:nvSpPr>
          <p:cNvPr id="239" name="Shape 239"/>
          <p:cNvSpPr>
            <a:spLocks noGrp="1"/>
          </p:cNvSpPr>
          <p:nvPr>
            <p:ph type="pic" idx="2"/>
          </p:nvPr>
        </p:nvSpPr>
        <p:spPr>
          <a:xfrm>
            <a:off x="5307210" y="892968"/>
            <a:ext cx="13751700" cy="83226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0" name="Shape 240"/>
          <p:cNvSpPr txBox="1">
            <a:spLocks noGrp="1"/>
          </p:cNvSpPr>
          <p:nvPr>
            <p:ph type="title"/>
          </p:nvPr>
        </p:nvSpPr>
        <p:spPr>
          <a:xfrm>
            <a:off x="4833937" y="9447609"/>
            <a:ext cx="14716200" cy="2000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1" name="Shape 241"/>
          <p:cNvSpPr txBox="1">
            <a:spLocks noGrp="1"/>
          </p:cNvSpPr>
          <p:nvPr>
            <p:ph type="body" idx="1"/>
          </p:nvPr>
        </p:nvSpPr>
        <p:spPr>
          <a:xfrm>
            <a:off x="4833937" y="11519296"/>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2" name="Shape 242"/>
          <p:cNvSpPr txBox="1">
            <a:spLocks noGrp="1"/>
          </p:cNvSpPr>
          <p:nvPr>
            <p:ph type="sldNum" idx="12"/>
          </p:nvPr>
        </p:nvSpPr>
        <p:spPr>
          <a:xfrm>
            <a:off x="11935814" y="13001625"/>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833937" y="4536281"/>
            <a:ext cx="14716200" cy="4643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5" name="Shape 24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833937" y="4536281"/>
            <a:ext cx="14716126" cy="4643438"/>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46"/>
        <p:cNvGrpSpPr/>
        <p:nvPr/>
      </p:nvGrpSpPr>
      <p:grpSpPr>
        <a:xfrm>
          <a:off x="0" y="0"/>
          <a:ext cx="0" cy="0"/>
          <a:chOff x="0" y="0"/>
          <a:chExt cx="0" cy="0"/>
        </a:xfrm>
      </p:grpSpPr>
      <p:sp>
        <p:nvSpPr>
          <p:cNvPr id="247" name="Shape 247"/>
          <p:cNvSpPr>
            <a:spLocks noGrp="1"/>
          </p:cNvSpPr>
          <p:nvPr>
            <p:ph type="pic" idx="2"/>
          </p:nvPr>
        </p:nvSpPr>
        <p:spPr>
          <a:xfrm>
            <a:off x="12495609" y="892968"/>
            <a:ext cx="7500900" cy="11572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8" name="Shape 248"/>
          <p:cNvSpPr txBox="1">
            <a:spLocks noGrp="1"/>
          </p:cNvSpPr>
          <p:nvPr>
            <p:ph type="title"/>
          </p:nvPr>
        </p:nvSpPr>
        <p:spPr>
          <a:xfrm>
            <a:off x="4387453" y="892968"/>
            <a:ext cx="7500900" cy="56079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9" name="Shape 249"/>
          <p:cNvSpPr txBox="1">
            <a:spLocks noGrp="1"/>
          </p:cNvSpPr>
          <p:nvPr>
            <p:ph type="body" idx="1"/>
          </p:nvPr>
        </p:nvSpPr>
        <p:spPr>
          <a:xfrm>
            <a:off x="4387453" y="6697265"/>
            <a:ext cx="7500900" cy="57687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3750"/>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0" name="Shape 25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Top">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3" name="Shape 25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254"/>
        <p:cNvGrpSpPr/>
        <p:nvPr/>
      </p:nvGrpSpPr>
      <p:grpSpPr>
        <a:xfrm>
          <a:off x="0" y="0"/>
          <a:ext cx="0" cy="0"/>
          <a:chOff x="0" y="0"/>
          <a:chExt cx="0" cy="0"/>
        </a:xfrm>
      </p:grpSpPr>
      <p:sp>
        <p:nvSpPr>
          <p:cNvPr id="255" name="Shape 255"/>
          <p:cNvSpPr>
            <a:spLocks noGrp="1"/>
          </p:cNvSpPr>
          <p:nvPr>
            <p:ph type="pic" idx="2"/>
          </p:nvPr>
        </p:nvSpPr>
        <p:spPr>
          <a:xfrm>
            <a:off x="12495609" y="3661171"/>
            <a:ext cx="7500900" cy="88404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6" name="Shape 256"/>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7" name="Shape 257"/>
          <p:cNvSpPr txBox="1">
            <a:spLocks noGrp="1"/>
          </p:cNvSpPr>
          <p:nvPr>
            <p:ph type="body" idx="1"/>
          </p:nvPr>
        </p:nvSpPr>
        <p:spPr>
          <a:xfrm>
            <a:off x="4387453" y="3661171"/>
            <a:ext cx="7500900" cy="8840400"/>
          </a:xfrm>
          <a:prstGeom prst="rect">
            <a:avLst/>
          </a:prstGeom>
          <a:noFill/>
          <a:ln>
            <a:noFill/>
          </a:ln>
        </p:spPr>
        <p:txBody>
          <a:bodyPr wrap="square" lIns="91425" tIns="91425" rIns="91425" bIns="91425" anchor="ctr" anchorCtr="0"/>
          <a:lstStyle>
            <a:lvl1pPr marL="465363" marR="0" lvl="0" indent="-284388" algn="l" rtl="0">
              <a:lnSpc>
                <a:spcPct val="100000"/>
              </a:lnSpc>
              <a:spcBef>
                <a:spcPts val="4500"/>
              </a:spcBef>
              <a:spcAft>
                <a:spcPts val="0"/>
              </a:spcAft>
              <a:buClr>
                <a:srgbClr val="000000"/>
              </a:buClr>
              <a:buSzPts val="2850"/>
              <a:buFont typeface="Helvetica Neue"/>
              <a:buChar char="•"/>
              <a:defRPr sz="3800" b="0" i="0" u="none" strike="noStrike" cap="none">
                <a:solidFill>
                  <a:srgbClr val="000000"/>
                </a:solidFill>
                <a:latin typeface="Helvetica Neue"/>
                <a:ea typeface="Helvetica Neue"/>
                <a:cs typeface="Helvetica Neue"/>
                <a:sym typeface="Helvetica Neue"/>
              </a:defRPr>
            </a:lvl1pPr>
            <a:lvl2pPr marL="808263" marR="0" lvl="1" indent="-284388" algn="l" rtl="0">
              <a:lnSpc>
                <a:spcPct val="100000"/>
              </a:lnSpc>
              <a:spcBef>
                <a:spcPts val="4500"/>
              </a:spcBef>
              <a:spcAft>
                <a:spcPts val="0"/>
              </a:spcAft>
              <a:buClr>
                <a:srgbClr val="000000"/>
              </a:buClr>
              <a:buSzPts val="285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151163" marR="0" lvl="2" indent="-284388" algn="l" rtl="0">
              <a:lnSpc>
                <a:spcPct val="100000"/>
              </a:lnSpc>
              <a:spcBef>
                <a:spcPts val="4500"/>
              </a:spcBef>
              <a:spcAft>
                <a:spcPts val="0"/>
              </a:spcAft>
              <a:buClr>
                <a:srgbClr val="000000"/>
              </a:buClr>
              <a:buSzPts val="285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494063" marR="0" lvl="3" indent="-284388" algn="l" rtl="0">
              <a:lnSpc>
                <a:spcPct val="100000"/>
              </a:lnSpc>
              <a:spcBef>
                <a:spcPts val="4500"/>
              </a:spcBef>
              <a:spcAft>
                <a:spcPts val="0"/>
              </a:spcAft>
              <a:buClr>
                <a:srgbClr val="000000"/>
              </a:buClr>
              <a:buSzPts val="2850"/>
              <a:buFont typeface="Helvetica Neue"/>
              <a:buChar char="•"/>
              <a:defRPr sz="3800" b="0" i="0" u="none" strike="noStrike" cap="none">
                <a:solidFill>
                  <a:srgbClr val="000000"/>
                </a:solidFill>
                <a:latin typeface="Helvetica Neue"/>
                <a:ea typeface="Helvetica Neue"/>
                <a:cs typeface="Helvetica Neue"/>
                <a:sym typeface="Helvetica Neue"/>
              </a:defRPr>
            </a:lvl4pPr>
            <a:lvl5pPr marL="1836963" marR="0" lvl="4" indent="-284388" algn="l" rtl="0">
              <a:lnSpc>
                <a:spcPct val="100000"/>
              </a:lnSpc>
              <a:spcBef>
                <a:spcPts val="4500"/>
              </a:spcBef>
              <a:spcAft>
                <a:spcPts val="0"/>
              </a:spcAft>
              <a:buClr>
                <a:srgbClr val="000000"/>
              </a:buClr>
              <a:buSzPts val="285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8" name="Shape 258"/>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ullets">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387453" y="1785937"/>
            <a:ext cx="15609000" cy="101442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1" name="Shape 26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 3 Up">
    <p:spTree>
      <p:nvGrpSpPr>
        <p:cNvPr id="1" name="Shape 262"/>
        <p:cNvGrpSpPr/>
        <p:nvPr/>
      </p:nvGrpSpPr>
      <p:grpSpPr>
        <a:xfrm>
          <a:off x="0" y="0"/>
          <a:ext cx="0" cy="0"/>
          <a:chOff x="0" y="0"/>
          <a:chExt cx="0" cy="0"/>
        </a:xfrm>
      </p:grpSpPr>
      <p:sp>
        <p:nvSpPr>
          <p:cNvPr id="263" name="Shape 263"/>
          <p:cNvSpPr>
            <a:spLocks noGrp="1"/>
          </p:cNvSpPr>
          <p:nvPr>
            <p:ph type="pic" idx="2"/>
          </p:nvPr>
        </p:nvSpPr>
        <p:spPr>
          <a:xfrm>
            <a:off x="12495609" y="7161609"/>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4" name="Shape 264"/>
          <p:cNvSpPr>
            <a:spLocks noGrp="1"/>
          </p:cNvSpPr>
          <p:nvPr>
            <p:ph type="pic" idx="3"/>
          </p:nvPr>
        </p:nvSpPr>
        <p:spPr>
          <a:xfrm>
            <a:off x="12504353" y="1250156"/>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5" name="Shape 265"/>
          <p:cNvSpPr>
            <a:spLocks noGrp="1"/>
          </p:cNvSpPr>
          <p:nvPr>
            <p:ph type="pic" idx="4"/>
          </p:nvPr>
        </p:nvSpPr>
        <p:spPr>
          <a:xfrm>
            <a:off x="4387453" y="1250156"/>
            <a:ext cx="7500900" cy="11215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6" name="Shape 266"/>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Quote">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833937" y="8947546"/>
            <a:ext cx="14716200" cy="6609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3750"/>
              <a:buFont typeface="Helvetica Neue"/>
              <a:buNone/>
              <a:defRPr sz="3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9" name="Shape 269"/>
          <p:cNvSpPr txBox="1">
            <a:spLocks noGrp="1"/>
          </p:cNvSpPr>
          <p:nvPr>
            <p:ph type="body" idx="2"/>
          </p:nvPr>
        </p:nvSpPr>
        <p:spPr>
          <a:xfrm>
            <a:off x="4833937" y="6000353"/>
            <a:ext cx="14716200" cy="9651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3750"/>
              <a:buFont typeface="Helvetica Neue"/>
              <a:buNone/>
              <a:defRPr sz="5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0" name="Shape 27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Photo">
    <p:spTree>
      <p:nvGrpSpPr>
        <p:cNvPr id="1" name="Shape 271"/>
        <p:cNvGrpSpPr/>
        <p:nvPr/>
      </p:nvGrpSpPr>
      <p:grpSpPr>
        <a:xfrm>
          <a:off x="0" y="0"/>
          <a:ext cx="0" cy="0"/>
          <a:chOff x="0" y="0"/>
          <a:chExt cx="0" cy="0"/>
        </a:xfrm>
      </p:grpSpPr>
      <p:sp>
        <p:nvSpPr>
          <p:cNvPr id="272" name="Shape 272"/>
          <p:cNvSpPr>
            <a:spLocks noGrp="1"/>
          </p:cNvSpPr>
          <p:nvPr>
            <p:ph type="pic" idx="2"/>
          </p:nvPr>
        </p:nvSpPr>
        <p:spPr>
          <a:xfrm>
            <a:off x="3048000" y="0"/>
            <a:ext cx="18288000" cy="137160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3" name="Shape 27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12495609" y="892968"/>
            <a:ext cx="7500938" cy="11572876"/>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3" name="Shape 33"/>
          <p:cNvSpPr txBox="1">
            <a:spLocks noGrp="1"/>
          </p:cNvSpPr>
          <p:nvPr>
            <p:ph type="title"/>
          </p:nvPr>
        </p:nvSpPr>
        <p:spPr>
          <a:xfrm>
            <a:off x="4387453" y="892968"/>
            <a:ext cx="7500938" cy="5607845"/>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SzPts val="1400"/>
              <a:buFont typeface="Helvetica Neue Light"/>
              <a:buNone/>
              <a:defRPr sz="84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387453" y="6697265"/>
            <a:ext cx="7500938" cy="576857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SzPts val="6400"/>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Top">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387453" y="3661171"/>
            <a:ext cx="15609095" cy="8840392"/>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ts val="375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400"/>
              <a:buFont typeface="Arial"/>
              <a:buNone/>
              <a:defRPr sz="8000" b="1" i="0" u="none" strike="noStrike" cap="none">
                <a:solidFill>
                  <a:srgbClr val="535353"/>
                </a:solidFill>
                <a:latin typeface="Arial"/>
                <a:ea typeface="Arial"/>
                <a:cs typeface="Arial"/>
                <a:sym typeface="Arial"/>
              </a:defRPr>
            </a:lvl9pPr>
          </a:lstStyle>
          <a:p>
            <a:endParaRPr/>
          </a:p>
        </p:txBody>
      </p:sp>
      <p:sp>
        <p:nvSpPr>
          <p:cNvPr id="7" name="Shape 7"/>
          <p:cNvSpPr txBox="1">
            <a:spLocks noGrp="1"/>
          </p:cNvSpPr>
          <p:nvPr>
            <p:ph type="body" idx="1"/>
          </p:nvPr>
        </p:nvSpPr>
        <p:spPr>
          <a:xfrm>
            <a:off x="1219200" y="3200400"/>
            <a:ext cx="21945600" cy="105156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76" name="Shape 76"/>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1300"/>
              <a:buFont typeface="Arial"/>
              <a:buNone/>
              <a:defRPr sz="8000" b="1" i="0" u="none" strike="noStrike" cap="none">
                <a:solidFill>
                  <a:srgbClr val="535353"/>
                </a:solidFill>
                <a:latin typeface="Arial"/>
                <a:ea typeface="Arial"/>
                <a:cs typeface="Arial"/>
                <a:sym typeface="Arial"/>
              </a:defRPr>
            </a:lvl9pPr>
          </a:lstStyle>
          <a:p>
            <a:endParaRPr/>
          </a:p>
        </p:txBody>
      </p:sp>
      <p:sp>
        <p:nvSpPr>
          <p:cNvPr id="145" name="Shape 145"/>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ts val="64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SzPts val="14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4" name="Shape 214"/>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ts val="375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5" name="Shape 21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37.xml"/><Relationship Id="rId5" Type="http://schemas.openxmlformats.org/officeDocument/2006/relationships/image" Target="../media/image100.png"/><Relationship Id="rId4" Type="http://schemas.openxmlformats.org/officeDocument/2006/relationships/hyperlink" Target="http://yann.lecun.com/exdb/mnis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1.xml"/><Relationship Id="rId1" Type="http://schemas.openxmlformats.org/officeDocument/2006/relationships/slideLayout" Target="../slideLayouts/slideLayout37.xml"/><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3" Type="http://schemas.openxmlformats.org/officeDocument/2006/relationships/hyperlink" Target="http://stackoverflow.com/questions/4752626/epoch-vs-iteration-when-training-neural-networks" TargetMode="External"/><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hunkim/DeepLearningZeroToAll/blob/master/lab-10-1-mnist_softmax.py" TargetMode="External"/><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hunkim/DeepLearningZeroToAll/blob/master/lab-10-2-mnist_nn.py" TargetMode="External"/><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google.com/presentation/d/1gQ7Xxrhylkr5Kk5pG15yvX3yOln_hk2-H6jrQeXqKm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hunkim/DeepLearningZeroToAl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nsorflow.org/install/install_sources" TargetMode="External"/><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2.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36.xml"/><Relationship Id="rId5" Type="http://schemas.openxmlformats.org/officeDocument/2006/relationships/image" Target="../media/image69.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hyperlink" Target="https://www.tensorflow.org/api_docs/python/tf/reduce_mean"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5.jp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36.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3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35.xml"/><Relationship Id="rId6" Type="http://schemas.openxmlformats.org/officeDocument/2006/relationships/hyperlink" Target="https://github.com/hunkim/DeepLearningZeroToAll/blob/master/lab-05-1-logistic_regression.py" TargetMode="External"/><Relationship Id="rId5" Type="http://schemas.openxmlformats.org/officeDocument/2006/relationships/image" Target="../media/image80.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9.xml"/><Relationship Id="rId1" Type="http://schemas.openxmlformats.org/officeDocument/2006/relationships/slideLayout" Target="../slideLayouts/slideLayout37.xml"/><Relationship Id="rId5" Type="http://schemas.openxmlformats.org/officeDocument/2006/relationships/hyperlink" Target="https://github.com/hunkim/DeepLearningZeroToAll/blob/master/lab-05-2-logistic_regression_diabetes.py" TargetMode="Externa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hunkim/DeepLearningZeroToAll/blob/master/lab-05-2-logistic_regression_diabetes.py" TargetMode="External"/><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3" Type="http://schemas.openxmlformats.org/officeDocument/2006/relationships/hyperlink" Target="https://www.udacity.com/course/viewer#!/c-ud730/l-6370362152/m-6379811817" TargetMode="External"/><Relationship Id="rId2" Type="http://schemas.openxmlformats.org/officeDocument/2006/relationships/notesSlide" Target="../notesSlides/notesSlide93.xml"/><Relationship Id="rId1" Type="http://schemas.openxmlformats.org/officeDocument/2006/relationships/slideLayout" Target="../slideLayouts/slideLayout35.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35.xml"/><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35.xml"/><Relationship Id="rId5" Type="http://schemas.openxmlformats.org/officeDocument/2006/relationships/hyperlink" Target="https://www.udacity.com/course/viewer#!/c-ud730/l-6370362152/m-6379811817" TargetMode="External"/><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hyperlink" Target="https://www.udacity.com/course/viewer#!/c-ud730/l-6370362152/m-6379811817" TargetMode="External"/><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hunkim/DeepLearningZeroToAll/blob/master/lab-06-1-softmax_classifier.py" TargetMode="External"/><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Font typeface="Gill Sans"/>
              <a:buNone/>
            </a:pPr>
            <a:r>
              <a:rPr lang="en-US" sz="11800" b="0" i="0" u="none" strike="noStrike" cap="none">
                <a:solidFill>
                  <a:srgbClr val="000000"/>
                </a:solidFill>
                <a:latin typeface="Gill Sans"/>
                <a:ea typeface="Gill Sans"/>
                <a:cs typeface="Gill Sans"/>
                <a:sym typeface="Gill Sans"/>
              </a:rPr>
              <a:t>TensorFlow @UST</a:t>
            </a:r>
          </a:p>
        </p:txBody>
      </p:sp>
      <p:sp>
        <p:nvSpPr>
          <p:cNvPr id="280" name="Shape 280"/>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r>
              <a:rPr lang="en-US" sz="6000"/>
              <a:t>Day 1</a:t>
            </a:r>
          </a:p>
          <a:p>
            <a:pPr marL="0" marR="0" lvl="0" indent="0" algn="ctr" rtl="0">
              <a:lnSpc>
                <a:spcPct val="100000"/>
              </a:lnSpc>
              <a:spcBef>
                <a:spcPts val="0"/>
              </a:spcBef>
              <a:spcAft>
                <a:spcPts val="0"/>
              </a:spcAft>
              <a:buClr>
                <a:srgbClr val="000000"/>
              </a:buClr>
              <a:buFont typeface="Gill Sans"/>
              <a:buNone/>
            </a:pPr>
            <a:r>
              <a:rPr lang="en-US" sz="6000" b="0" i="0" u="none" strike="noStrike" cap="non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Shape 333" descr="pg_0036.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5100" b="0" i="0" u="sng" strike="noStrike" cap="non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a:stretch/>
        </p:blipFill>
        <p:spPr>
          <a:xfrm>
            <a:off x="2451100" y="9509180"/>
            <a:ext cx="19481700" cy="3505500"/>
          </a:xfrm>
          <a:prstGeom prst="rect">
            <a:avLst/>
          </a:prstGeom>
          <a:noFill/>
          <a:ln>
            <a:noFill/>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marL="0" lvl="0" indent="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300" i="1">
                <a:solidFill>
                  <a:srgbClr val="808080"/>
                </a:solidFill>
                <a:highlight>
                  <a:srgbClr val="FFFFFF"/>
                </a:highlight>
                <a:latin typeface="Consolas"/>
                <a:ea typeface="Consolas"/>
                <a:cs typeface="Consolas"/>
                <a:sym typeface="Consolas"/>
              </a:rPr>
              <a:t># MNIST data image of shape 28 * 28 = 784</a:t>
            </a:r>
          </a:p>
          <a:p>
            <a:pPr marL="0" lvl="0" indent="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300" i="1">
                <a:solidFill>
                  <a:srgbClr val="808080"/>
                </a:solidFill>
                <a:highlight>
                  <a:srgbClr val="FFFFFF"/>
                </a:highlight>
                <a:latin typeface="Consolas"/>
                <a:ea typeface="Consolas"/>
                <a:cs typeface="Consolas"/>
                <a:sym typeface="Consolas"/>
              </a:rPr>
              <a:t># 0 - 9 digits recognition = 10 classes</a:t>
            </a:r>
          </a:p>
          <a:p>
            <a:pPr marL="0" lvl="0" indent="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title"/>
          </p:nvPr>
        </p:nvSpPr>
        <p:spPr>
          <a:xfrm>
            <a:off x="9838480" y="1366933"/>
            <a:ext cx="137847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500" b="1">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lang="en-US" sz="4500" b="1">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p>
          <a:p>
            <a:pPr marL="0" lvl="0" indent="0" rtl="0">
              <a:spcBef>
                <a:spcPts val="0"/>
              </a:spcBef>
              <a:buNone/>
            </a:pPr>
            <a:r>
              <a:rPr lang="en-US" sz="4500" i="1">
                <a:solidFill>
                  <a:srgbClr val="808080"/>
                </a:solidFill>
                <a:highlight>
                  <a:srgbClr val="FFFFFF"/>
                </a:highlight>
                <a:latin typeface="Consolas"/>
                <a:ea typeface="Consolas"/>
                <a:cs typeface="Consolas"/>
                <a:sym typeface="Consolas"/>
              </a:rPr>
              <a:t># Check out https://www.tensorflow.org/get_started/mnist/beginners for</a:t>
            </a:r>
          </a:p>
          <a:p>
            <a:pPr marL="0" lvl="0" indent="0" rtl="0">
              <a:spcBef>
                <a:spcPts val="0"/>
              </a:spcBef>
              <a:buNone/>
            </a:pPr>
            <a:r>
              <a:rPr lang="en-US" sz="4500" i="1">
                <a:solidFill>
                  <a:srgbClr val="808080"/>
                </a:solidFill>
                <a:highlight>
                  <a:srgbClr val="FFFFFF"/>
                </a:highlight>
                <a:latin typeface="Consolas"/>
                <a:ea typeface="Consolas"/>
                <a:cs typeface="Consolas"/>
                <a:sym typeface="Consolas"/>
              </a:rPr>
              <a:t># more information about the mnist dataset</a:t>
            </a:r>
          </a:p>
          <a:p>
            <a:pPr marL="0" lvl="0" indent="0" rtl="0">
              <a:spcBef>
                <a:spcPts val="0"/>
              </a:spcBef>
              <a:buNone/>
            </a:pPr>
            <a:r>
              <a:rPr lang="en-US" sz="4500">
                <a:solidFill>
                  <a:schemeClr val="dk1"/>
                </a:solidFill>
                <a:highlight>
                  <a:srgbClr val="FFFFFF"/>
                </a:highlight>
                <a:latin typeface="Consolas"/>
                <a:ea typeface="Consolas"/>
                <a:cs typeface="Consolas"/>
                <a:sym typeface="Consolas"/>
              </a:rPr>
              <a:t>mnist = input_data.read_data_sets(</a:t>
            </a:r>
            <a:r>
              <a:rPr lang="en-US" sz="4500" b="1">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lang="en-US" sz="4500" b="1">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lang="en-US" sz="4500" b="1">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p>
          <a:p>
            <a:pPr marL="0" lvl="0" indent="0" rtl="0">
              <a:spcBef>
                <a:spcPts val="0"/>
              </a:spcBef>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p>
          <a:p>
            <a:pPr marL="0" lvl="0" indent="0" rtl="0">
              <a:spcBef>
                <a:spcPts val="0"/>
              </a:spcBef>
              <a:buNone/>
            </a:pP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4000" b="1">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lang="en-US" sz="4000" b="1">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Check out https://www.tensorflow.org/get_started/mnist/beginners for</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more information about the mnist dataset</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lang="en-US" sz="4000" b="1">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endParaRPr sz="40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marL="0" lvl="0" indent="-184150" rtl="0">
              <a:spcBef>
                <a:spcPts val="0"/>
              </a:spcBef>
              <a:buClr>
                <a:schemeClr val="dk1"/>
              </a:buClr>
              <a:buSzPts val="2900"/>
              <a:buFont typeface="Arial"/>
              <a:buNone/>
            </a:pPr>
            <a:endParaRPr sz="4000">
              <a:solidFill>
                <a:srgbClr val="0000FF"/>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MNIST data image of shape 28 * 28 = 784</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X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0 - 9 digits recognition = 10 classes</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Y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marL="0" lvl="0" indent="-184150" rtl="0">
              <a:spcBef>
                <a:spcPts val="0"/>
              </a:spcBef>
              <a:buClr>
                <a:schemeClr val="dk1"/>
              </a:buClr>
              <a:buSzPts val="2900"/>
              <a:buFont typeface="Arial"/>
              <a:buNone/>
            </a:pPr>
            <a:endParaRPr sz="40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marL="0" lvl="0" indent="0" rtl="0">
              <a:spcBef>
                <a:spcPts val="0"/>
              </a:spcBef>
              <a:buNone/>
            </a:pPr>
            <a:endParaRPr sz="4000" b="1">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Shape 1107"/>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Hypothesis (using softmax)</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p>
          <a:p>
            <a:pPr marL="0" lvl="0" indent="-184150" rtl="0">
              <a:spcBef>
                <a:spcPts val="0"/>
              </a:spcBef>
              <a:buClr>
                <a:schemeClr val="dk1"/>
              </a:buClr>
              <a:buSzPts val="2900"/>
              <a:buFont typeface="Arial"/>
              <a:buNone/>
            </a:pPr>
            <a:endParaRPr sz="40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p>
          <a:p>
            <a:pPr marL="0" lvl="0" indent="-184150" rtl="0">
              <a:spcBef>
                <a:spcPts val="0"/>
              </a:spcBef>
              <a:buClr>
                <a:schemeClr val="dk1"/>
              </a:buClr>
              <a:buSzPts val="2900"/>
              <a:buFont typeface="Arial"/>
              <a:buNone/>
            </a:pPr>
            <a:endParaRPr sz="40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Test model</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Calculate accuracy</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p>
          <a:p>
            <a:pPr marL="0" lvl="0" indent="0" rtl="0">
              <a:spcBef>
                <a:spcPts val="0"/>
              </a:spcBef>
              <a:buNone/>
            </a:pPr>
            <a:endParaRPr sz="4000" i="1">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700" i="1">
                <a:solidFill>
                  <a:srgbClr val="808080"/>
                </a:solidFill>
                <a:highlight>
                  <a:srgbClr val="FFFFFF"/>
                </a:highlight>
                <a:latin typeface="Consolas"/>
                <a:ea typeface="Consolas"/>
                <a:cs typeface="Consolas"/>
                <a:sym typeface="Consolas"/>
              </a:rPr>
              <a:t># parameters</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marL="0" lvl="0" indent="-184150" rtl="0">
              <a:spcBef>
                <a:spcPts val="0"/>
              </a:spcBef>
              <a:buClr>
                <a:schemeClr val="dk1"/>
              </a:buClr>
              <a:buSzPts val="2900"/>
              <a:buFont typeface="Arial"/>
              <a:buNone/>
            </a:pPr>
            <a:endParaRPr sz="3700">
              <a:solidFill>
                <a:srgbClr val="0000FF"/>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b="1">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lang="en-US" sz="3700" b="1">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Initialize TensorFlow variables</a:t>
            </a:r>
          </a:p>
          <a:p>
            <a:pPr marL="0" lvl="0" indent="-184150" rtl="0">
              <a:spcBef>
                <a:spcPts val="0"/>
              </a:spcBef>
              <a:buClr>
                <a:schemeClr val="dk1"/>
              </a:buClr>
              <a:buSzPts val="2900"/>
              <a:buFont typeface="Arial"/>
              <a:buNone/>
            </a:pPr>
            <a:r>
              <a:rPr lang="en-US" sz="3700" i="1">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Training cycle</a:t>
            </a:r>
          </a:p>
          <a:p>
            <a:pPr marL="0" lvl="0" indent="-184150" rtl="0">
              <a:spcBef>
                <a:spcPts val="0"/>
              </a:spcBef>
              <a:buClr>
                <a:schemeClr val="dk1"/>
              </a:buClr>
              <a:buSzPts val="2900"/>
              <a:buFont typeface="Arial"/>
              <a:buNone/>
            </a:pPr>
            <a:r>
              <a:rPr lang="en-US" sz="3700" i="1">
                <a:solidFill>
                  <a:srgbClr val="808080"/>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marL="0" lvl="0" indent="-184150" rtl="0">
              <a:spcBef>
                <a:spcPts val="0"/>
              </a:spcBef>
              <a:buClr>
                <a:schemeClr val="dk1"/>
              </a:buClr>
              <a:buSzPts val="2900"/>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marL="0" lvl="0" indent="-184150" rtl="0">
              <a:spcBef>
                <a:spcPts val="0"/>
              </a:spcBef>
              <a:buClr>
                <a:schemeClr val="dk1"/>
              </a:buClr>
              <a:buSzPts val="2900"/>
              <a:buFont typeface="Arial"/>
              <a:buNone/>
            </a:pPr>
            <a:endParaRPr sz="37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avg_cost += c / total_batch</a:t>
            </a:r>
          </a:p>
          <a:p>
            <a:pPr marL="0" lvl="0" indent="-184150" rtl="0">
              <a:spcBef>
                <a:spcPts val="0"/>
              </a:spcBef>
              <a:buClr>
                <a:schemeClr val="dk1"/>
              </a:buClr>
              <a:buSzPts val="2900"/>
              <a:buFont typeface="Arial"/>
              <a:buNone/>
            </a:pPr>
            <a:endParaRPr sz="37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marL="0" lvl="0" indent="0" rtl="0">
              <a:spcBef>
                <a:spcPts val="0"/>
              </a:spcBef>
              <a:buNone/>
            </a:pPr>
            <a:endParaRPr sz="3700" b="1">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marL="0" lvl="0" indent="-184150" rtl="0">
              <a:lnSpc>
                <a:spcPct val="115000"/>
              </a:lnSpc>
              <a:spcBef>
                <a:spcPts val="0"/>
              </a:spcBef>
              <a:spcAft>
                <a:spcPts val="2900"/>
              </a:spcAft>
              <a:buClr>
                <a:schemeClr val="dk1"/>
              </a:buClr>
              <a:buSzPts val="2900"/>
              <a:buFont typeface="Arial"/>
              <a:buNone/>
            </a:pPr>
            <a:r>
              <a:rPr lang="en-US" sz="4000">
                <a:solidFill>
                  <a:srgbClr val="242729"/>
                </a:solidFill>
                <a:highlight>
                  <a:srgbClr val="FFFFFF"/>
                </a:highlight>
              </a:rPr>
              <a:t>In the neural network terminology:</a:t>
            </a:r>
          </a:p>
          <a:p>
            <a:pPr marL="1993900" lvl="0" indent="-863600" rtl="0">
              <a:lnSpc>
                <a:spcPct val="115000"/>
              </a:lnSpc>
              <a:spcBef>
                <a:spcPts val="0"/>
              </a:spcBef>
              <a:spcAft>
                <a:spcPts val="4500"/>
              </a:spcAft>
              <a:buClr>
                <a:srgbClr val="242729"/>
              </a:buClr>
              <a:buSzPts val="4000"/>
              <a:buChar char="●"/>
            </a:pPr>
            <a:r>
              <a:rPr lang="en-US" sz="4000">
                <a:solidFill>
                  <a:srgbClr val="242729"/>
                </a:solidFill>
                <a:highlight>
                  <a:srgbClr val="FFFFFF"/>
                </a:highlight>
              </a:rPr>
              <a:t>one </a:t>
            </a:r>
            <a:r>
              <a:rPr lang="en-US" sz="5300" b="1">
                <a:solidFill>
                  <a:srgbClr val="242729"/>
                </a:solidFill>
                <a:highlight>
                  <a:srgbClr val="FFFFFF"/>
                </a:highlight>
              </a:rPr>
              <a:t>epoch</a:t>
            </a:r>
            <a:r>
              <a:rPr lang="en-US" sz="4000">
                <a:solidFill>
                  <a:srgbClr val="242729"/>
                </a:solidFill>
                <a:highlight>
                  <a:srgbClr val="FFFFFF"/>
                </a:highlight>
              </a:rPr>
              <a:t> = one forward pass and one backward pass of </a:t>
            </a:r>
            <a:r>
              <a:rPr lang="en-US" sz="4000" i="1">
                <a:solidFill>
                  <a:srgbClr val="242729"/>
                </a:solidFill>
                <a:highlight>
                  <a:srgbClr val="FFFFFF"/>
                </a:highlight>
              </a:rPr>
              <a:t>all</a:t>
            </a:r>
            <a:r>
              <a:rPr lang="en-US" sz="4000">
                <a:solidFill>
                  <a:srgbClr val="242729"/>
                </a:solidFill>
                <a:highlight>
                  <a:srgbClr val="FFFFFF"/>
                </a:highlight>
              </a:rPr>
              <a:t> the training examples</a:t>
            </a:r>
          </a:p>
          <a:p>
            <a:pPr marL="1993900" lvl="0" indent="-863600" rtl="0">
              <a:lnSpc>
                <a:spcPct val="115000"/>
              </a:lnSpc>
              <a:spcBef>
                <a:spcPts val="0"/>
              </a:spcBef>
              <a:spcAft>
                <a:spcPts val="4500"/>
              </a:spcAft>
              <a:buClr>
                <a:srgbClr val="242729"/>
              </a:buClr>
              <a:buSzPts val="4000"/>
              <a:buChar char="●"/>
            </a:pPr>
            <a:r>
              <a:rPr lang="en-US" sz="5900" b="1">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marL="1993900" lvl="0" indent="-863600" rtl="0">
              <a:lnSpc>
                <a:spcPct val="115000"/>
              </a:lnSpc>
              <a:spcBef>
                <a:spcPts val="0"/>
              </a:spcBef>
              <a:spcAft>
                <a:spcPts val="2900"/>
              </a:spcAft>
              <a:buClr>
                <a:srgbClr val="242729"/>
              </a:buClr>
              <a:buSzPts val="4000"/>
              <a:buChar char="●"/>
            </a:pPr>
            <a:r>
              <a:rPr lang="en-US" sz="4000">
                <a:solidFill>
                  <a:srgbClr val="242729"/>
                </a:solidFill>
                <a:highlight>
                  <a:srgbClr val="FFFFFF"/>
                </a:highlight>
              </a:rPr>
              <a:t>number of </a:t>
            </a:r>
            <a:r>
              <a:rPr lang="en-US" sz="5900" b="1">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marL="0" lvl="0" indent="-184150" rtl="0">
              <a:lnSpc>
                <a:spcPct val="115000"/>
              </a:lnSpc>
              <a:spcBef>
                <a:spcPts val="0"/>
              </a:spcBef>
              <a:spcAft>
                <a:spcPts val="2900"/>
              </a:spcAft>
              <a:buClr>
                <a:schemeClr val="dk1"/>
              </a:buClr>
              <a:buSzPts val="2900"/>
              <a:buFont typeface="Arial"/>
              <a:buNone/>
            </a:pPr>
            <a:r>
              <a:rPr lang="en-US" sz="4000">
                <a:solidFill>
                  <a:srgbClr val="242729"/>
                </a:solidFill>
                <a:highlight>
                  <a:srgbClr val="FFFFFF"/>
                </a:highlight>
              </a:rPr>
              <a:t>Example: if you have </a:t>
            </a:r>
            <a:r>
              <a:rPr lang="en-US" sz="4000" i="1">
                <a:solidFill>
                  <a:srgbClr val="242729"/>
                </a:solidFill>
                <a:highlight>
                  <a:srgbClr val="FFFFFF"/>
                </a:highlight>
              </a:rPr>
              <a:t>1000 training examples</a:t>
            </a:r>
            <a:r>
              <a:rPr lang="en-US" sz="4000">
                <a:solidFill>
                  <a:srgbClr val="242729"/>
                </a:solidFill>
                <a:highlight>
                  <a:srgbClr val="FFFFFF"/>
                </a:highlight>
              </a:rPr>
              <a:t>, and your </a:t>
            </a:r>
            <a:r>
              <a:rPr lang="en-US" sz="4000" i="1">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marL="0" lvl="0" indent="0" rtl="0">
              <a:spcBef>
                <a:spcPts val="0"/>
              </a:spcBef>
              <a:buNone/>
            </a:pPr>
            <a:endParaRPr sz="3700" i="1">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Shape 1128"/>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700" i="1">
                <a:solidFill>
                  <a:srgbClr val="808080"/>
                </a:solidFill>
                <a:highlight>
                  <a:srgbClr val="FFFFFF"/>
                </a:highlight>
                <a:latin typeface="Consolas"/>
                <a:ea typeface="Consolas"/>
                <a:cs typeface="Consolas"/>
                <a:sym typeface="Consolas"/>
              </a:rPr>
              <a:t># parameters</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marL="0" lvl="0" indent="0" rtl="0">
              <a:spcBef>
                <a:spcPts val="0"/>
              </a:spcBef>
              <a:buNone/>
            </a:pPr>
            <a:endParaRPr sz="3700">
              <a:solidFill>
                <a:srgbClr val="0000FF"/>
              </a:solidFill>
              <a:highlight>
                <a:srgbClr val="FFFFFF"/>
              </a:highlight>
              <a:latin typeface="Consolas"/>
              <a:ea typeface="Consolas"/>
              <a:cs typeface="Consolas"/>
              <a:sym typeface="Consolas"/>
            </a:endParaRPr>
          </a:p>
          <a:p>
            <a:pPr marL="0" lvl="0" indent="0" rtl="0">
              <a:spcBef>
                <a:spcPts val="0"/>
              </a:spcBef>
              <a:buNone/>
            </a:pPr>
            <a:r>
              <a:rPr lang="en-US" sz="3700" b="1">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lang="en-US" sz="3700" b="1">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Initialize TensorFlow variables</a:t>
            </a:r>
          </a:p>
          <a:p>
            <a:pPr marL="0" lvl="0" indent="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Training cycle</a:t>
            </a:r>
          </a:p>
          <a:p>
            <a:pPr marL="0" lvl="0" indent="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marL="0" lvl="0" indent="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marL="0" lvl="0" indent="0" rtl="0">
              <a:spcBef>
                <a:spcPts val="0"/>
              </a:spcBef>
              <a:buNone/>
            </a:pPr>
            <a:endParaRPr sz="3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marL="0" lvl="0" indent="0" rtl="0">
              <a:spcBef>
                <a:spcPts val="0"/>
              </a:spcBef>
              <a:buNone/>
            </a:pPr>
            <a:endParaRPr sz="3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marL="0" lvl="0" indent="0" rtl="0">
              <a:spcBef>
                <a:spcPts val="0"/>
              </a:spcBef>
              <a:buNone/>
            </a:pPr>
            <a:endParaRPr sz="3700" b="1">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800" i="1">
                <a:solidFill>
                  <a:srgbClr val="808080"/>
                </a:solidFill>
                <a:highlight>
                  <a:srgbClr val="FFFFFF"/>
                </a:highlight>
                <a:latin typeface="Consolas"/>
                <a:ea typeface="Consolas"/>
                <a:cs typeface="Consolas"/>
                <a:sym typeface="Consolas"/>
              </a:rPr>
              <a:t># Test the model using test sets</a:t>
            </a:r>
          </a:p>
          <a:p>
            <a:pPr marL="0" lvl="0" indent="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lang="en-US" sz="4800" b="1">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marL="0" lvl="0" indent="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marL="0" lvl="0" indent="-184150" rtl="0">
              <a:spcBef>
                <a:spcPts val="0"/>
              </a:spcBef>
              <a:buClr>
                <a:schemeClr val="dk1"/>
              </a:buClr>
              <a:buSzPts val="2900"/>
              <a:buFont typeface="Arial"/>
              <a:buNone/>
            </a:pPr>
            <a:endParaRPr sz="3200" i="1">
              <a:solidFill>
                <a:srgbClr val="808080"/>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marL="0" lvl="0" indent="0" rtl="0">
              <a:spcBef>
                <a:spcPts val="0"/>
              </a:spcBef>
              <a:buNone/>
            </a:pPr>
            <a:endParaRPr sz="3200" i="1">
              <a:solidFill>
                <a:srgbClr val="808080"/>
              </a:solidFill>
              <a:highlight>
                <a:srgbClr val="FFFFFF"/>
              </a:highlight>
              <a:latin typeface="Consolas"/>
              <a:ea typeface="Consolas"/>
              <a:cs typeface="Consolas"/>
              <a:sym typeface="Consolas"/>
            </a:endParaRP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parameters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marL="0" lvl="0" indent="0" rtl="0">
              <a:spcBef>
                <a:spcPts val="0"/>
              </a:spcBef>
              <a:buNone/>
            </a:pPr>
            <a:endParaRPr sz="3200">
              <a:solidFill>
                <a:srgbClr val="0000FF"/>
              </a:solidFill>
              <a:highlight>
                <a:srgbClr val="FFFFFF"/>
              </a:highlight>
              <a:latin typeface="Consolas"/>
              <a:ea typeface="Consolas"/>
              <a:cs typeface="Consolas"/>
              <a:sym typeface="Consolas"/>
            </a:endParaRPr>
          </a:p>
          <a:p>
            <a:pPr marL="0" lvl="0" indent="0" rtl="0">
              <a:spcBef>
                <a:spcPts val="0"/>
              </a:spcBef>
              <a:buNone/>
            </a:pPr>
            <a:r>
              <a:rPr lang="en-US" sz="3200" b="1">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lang="en-US" sz="3200" b="1">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Initialize TensorFlow variables</a:t>
            </a: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Training cycle</a:t>
            </a: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marL="0" lvl="0" indent="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marL="0" lvl="0" indent="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marL="0" lvl="0" indent="-184150" rtl="0">
              <a:spcBef>
                <a:spcPts val="0"/>
              </a:spcBef>
              <a:buClr>
                <a:schemeClr val="dk1"/>
              </a:buClr>
              <a:buSzPts val="2900"/>
              <a:buFont typeface="Arial"/>
              <a:buNone/>
            </a:pPr>
            <a:endParaRPr sz="32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endParaRPr sz="3200" i="1">
              <a:solidFill>
                <a:srgbClr val="808080"/>
              </a:solidFill>
              <a:latin typeface="Consolas"/>
              <a:ea typeface="Consolas"/>
              <a:cs typeface="Consolas"/>
              <a:sym typeface="Consolas"/>
            </a:endParaRP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100" b="1">
                <a:solidFill>
                  <a:srgbClr val="008080"/>
                </a:solidFill>
                <a:highlight>
                  <a:srgbClr val="FFFFFF"/>
                </a:highlight>
              </a:rPr>
              <a:t>Epoch: 0001 cost = 2.868104637</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0002 cost = 1.134684615</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0003 cost = 0.908220728</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0004 cost = 0.794199896</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0005 cost = 0.721815854</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0006 cost = 0.670184430</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0007 cost = 0.630576546</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0008 cost = 0.598888191</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0009 cost = 0.573027079</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0010 cost = 0.550497213</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0011 cost = 0.532001859</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0012 cost = 0.515517795</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0013 cost = 0.501175288</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0014 cost = 0.488425370</a:t>
            </a:r>
          </a:p>
          <a:p>
            <a:pPr marL="0" lvl="0" indent="-184150" rtl="0">
              <a:spcBef>
                <a:spcPts val="0"/>
              </a:spcBef>
              <a:buClr>
                <a:schemeClr val="dk1"/>
              </a:buClr>
              <a:buSzPts val="2900"/>
              <a:buFont typeface="Arial"/>
              <a:buNone/>
            </a:pPr>
            <a:r>
              <a:rPr lang="en-US" sz="3100" b="1">
                <a:solidFill>
                  <a:srgbClr val="008080"/>
                </a:solidFill>
                <a:highlight>
                  <a:srgbClr val="FFFFFF"/>
                </a:highlight>
              </a:rPr>
              <a:t>Epoch: 0015 cost = 0.476968593</a:t>
            </a:r>
          </a:p>
          <a:p>
            <a:pPr marL="0" lvl="0" indent="-184150" rtl="0">
              <a:spcBef>
                <a:spcPts val="0"/>
              </a:spcBef>
              <a:buClr>
                <a:schemeClr val="dk1"/>
              </a:buClr>
              <a:buSzPts val="2900"/>
              <a:buFont typeface="Arial"/>
              <a:buNone/>
            </a:pPr>
            <a:r>
              <a:rPr lang="en-US" sz="3100" b="1">
                <a:solidFill>
                  <a:srgbClr val="008080"/>
                </a:solidFill>
                <a:highlight>
                  <a:srgbClr val="FFFFFF"/>
                </a:highlight>
              </a:rPr>
              <a:t>Learning finished</a:t>
            </a:r>
          </a:p>
          <a:p>
            <a:pPr marL="0" lvl="0" indent="-184150" rtl="0">
              <a:spcBef>
                <a:spcPts val="0"/>
              </a:spcBef>
              <a:buClr>
                <a:schemeClr val="dk1"/>
              </a:buClr>
              <a:buSzPts val="2900"/>
              <a:buFont typeface="Arial"/>
              <a:buNone/>
            </a:pPr>
            <a:r>
              <a:rPr lang="en-US" sz="3100" b="1">
                <a:solidFill>
                  <a:srgbClr val="008080"/>
                </a:solidFill>
                <a:highlight>
                  <a:srgbClr val="FFFFFF"/>
                </a:highlight>
              </a:rPr>
              <a:t>Accuracy:  0.888</a:t>
            </a:r>
          </a:p>
          <a:p>
            <a:pPr marL="0" lvl="0" indent="0" rtl="0">
              <a:spcBef>
                <a:spcPts val="0"/>
              </a:spcBef>
              <a:buNone/>
            </a:pPr>
            <a:endParaRPr sz="3100" b="1">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descr="pg_0037.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500">
                <a:solidFill>
                  <a:srgbClr val="333333"/>
                </a:solidFill>
                <a:highlight>
                  <a:srgbClr val="FFFFFF"/>
                </a:highlight>
                <a:latin typeface="Consolas"/>
                <a:ea typeface="Consolas"/>
                <a:cs typeface="Consolas"/>
                <a:sym typeface="Consolas"/>
              </a:rPr>
              <a:t>import matplotlib.pyplot as plt</a:t>
            </a:r>
          </a:p>
          <a:p>
            <a:pPr marL="0" lvl="0" indent="0" rtl="0">
              <a:spcBef>
                <a:spcPts val="0"/>
              </a:spcBef>
              <a:buNone/>
            </a:pPr>
            <a:r>
              <a:rPr lang="en-US" sz="3500">
                <a:solidFill>
                  <a:srgbClr val="333333"/>
                </a:solidFill>
                <a:highlight>
                  <a:srgbClr val="FFFFFF"/>
                </a:highlight>
                <a:latin typeface="Consolas"/>
                <a:ea typeface="Consolas"/>
                <a:cs typeface="Consolas"/>
                <a:sym typeface="Consolas"/>
              </a:rPr>
              <a:t>import random</a:t>
            </a:r>
          </a:p>
          <a:p>
            <a:pPr marL="0" lvl="0" indent="0" rtl="0">
              <a:spcBef>
                <a:spcPts val="0"/>
              </a:spcBef>
              <a:buNone/>
            </a:pPr>
            <a:endParaRPr sz="3500">
              <a:solidFill>
                <a:srgbClr val="333333"/>
              </a:solidFill>
              <a:highlight>
                <a:srgbClr val="FFFFFF"/>
              </a:highlight>
              <a:latin typeface="Consolas"/>
              <a:ea typeface="Consolas"/>
              <a:cs typeface="Consolas"/>
              <a:sym typeface="Consolas"/>
            </a:endParaRPr>
          </a:p>
          <a:p>
            <a:pPr marL="0" lvl="0" indent="0" rtl="0">
              <a:spcBef>
                <a:spcPts val="0"/>
              </a:spcBef>
              <a:buNone/>
            </a:pPr>
            <a:r>
              <a:rPr lang="en-US" sz="3500" i="1">
                <a:solidFill>
                  <a:srgbClr val="808080"/>
                </a:solidFill>
                <a:highlight>
                  <a:srgbClr val="FFFFFF"/>
                </a:highlight>
                <a:latin typeface="Consolas"/>
                <a:ea typeface="Consolas"/>
                <a:cs typeface="Consolas"/>
                <a:sym typeface="Consolas"/>
              </a:rPr>
              <a:t># Get one and predict</a:t>
            </a:r>
          </a:p>
          <a:p>
            <a:pPr marL="0" lvl="0" indent="0" rtl="0">
              <a:spcBef>
                <a:spcPts val="0"/>
              </a:spcBef>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marL="0" lvl="0" indent="0" rtl="0">
              <a:spcBef>
                <a:spcPts val="0"/>
              </a:spcBef>
              <a:buNone/>
            </a:pPr>
            <a:endParaRPr sz="35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500">
                <a:solidFill>
                  <a:schemeClr val="dk1"/>
                </a:solidFill>
                <a:highlight>
                  <a:srgbClr val="FFFFFF"/>
                </a:highlight>
                <a:latin typeface="Consolas"/>
                <a:ea typeface="Consolas"/>
                <a:cs typeface="Consolas"/>
                <a:sym typeface="Consolas"/>
              </a:rPr>
              <a:t>plt.show()</a:t>
            </a:r>
          </a:p>
        </p:txBody>
      </p:sp>
      <p:sp>
        <p:nvSpPr>
          <p:cNvPr id="1152" name="Shape 115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a:t>Machine Learning Basics</a:t>
            </a:r>
          </a:p>
        </p:txBody>
      </p:sp>
      <p:sp>
        <p:nvSpPr>
          <p:cNvPr id="1158" name="Shape 1158"/>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836676" algn="l" rtl="0">
              <a:lnSpc>
                <a:spcPct val="100000"/>
              </a:lnSpc>
              <a:spcBef>
                <a:spcPts val="0"/>
              </a:spcBef>
              <a:spcAft>
                <a:spcPts val="0"/>
              </a:spcAft>
              <a:buClr>
                <a:srgbClr val="D9D9D9"/>
              </a:buClr>
              <a:buSzPts val="9576"/>
              <a:buChar char="•"/>
            </a:pPr>
            <a:r>
              <a:rPr lang="en-US">
                <a:solidFill>
                  <a:srgbClr val="D9D9D9"/>
                </a:solidFill>
              </a:rPr>
              <a:t>Linear Regression</a:t>
            </a:r>
          </a:p>
          <a:p>
            <a:pPr marL="457200" marR="0" lvl="0" indent="-836676" algn="l" rtl="0">
              <a:lnSpc>
                <a:spcPct val="100000"/>
              </a:lnSpc>
              <a:spcBef>
                <a:spcPts val="0"/>
              </a:spcBef>
              <a:spcAft>
                <a:spcPts val="0"/>
              </a:spcAft>
              <a:buClr>
                <a:srgbClr val="D9D9D9"/>
              </a:buClr>
              <a:buSzPts val="9576"/>
              <a:buChar char="•"/>
            </a:pPr>
            <a:r>
              <a:rPr lang="en-US">
                <a:solidFill>
                  <a:srgbClr val="D9D9D9"/>
                </a:solidFill>
              </a:rPr>
              <a:t>Logistic Regression (Binary classification)</a:t>
            </a:r>
          </a:p>
          <a:p>
            <a:pPr marL="457200" marR="0" lvl="0" indent="-836676" algn="l" rtl="0">
              <a:lnSpc>
                <a:spcPct val="100000"/>
              </a:lnSpc>
              <a:spcBef>
                <a:spcPts val="0"/>
              </a:spcBef>
              <a:spcAft>
                <a:spcPts val="0"/>
              </a:spcAft>
              <a:buClr>
                <a:srgbClr val="D9D9D9"/>
              </a:buClr>
              <a:buSzPts val="9576"/>
              <a:buChar char="•"/>
            </a:pPr>
            <a:r>
              <a:rPr lang="en-US">
                <a:solidFill>
                  <a:srgbClr val="D9D9D9"/>
                </a:solidFill>
              </a:rPr>
              <a:t>Softmax Classification</a:t>
            </a:r>
          </a:p>
          <a:p>
            <a:pPr marL="457200" marR="0" lvl="0" indent="-836676" algn="l" rtl="0">
              <a:lnSpc>
                <a:spcPct val="100000"/>
              </a:lnSpc>
              <a:spcBef>
                <a:spcPts val="0"/>
              </a:spcBef>
              <a:spcAft>
                <a:spcPts val="0"/>
              </a:spcAft>
              <a:buSzPts val="9576"/>
              <a:buChar char="•"/>
            </a:pPr>
            <a:r>
              <a:rPr lang="en-US"/>
              <a:t>Neural Networks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Neural Net</a:t>
            </a:r>
          </a:p>
        </p:txBody>
      </p:sp>
      <p:pic>
        <p:nvPicPr>
          <p:cNvPr id="1164" name="Shape 1164" descr="pasted-image.png"/>
          <p:cNvPicPr preferRelativeResize="0"/>
          <p:nvPr/>
        </p:nvPicPr>
        <p:blipFill rotWithShape="1">
          <a:blip r:embed="rId3">
            <a:alphaModFix/>
          </a:blip>
          <a:srcRect/>
          <a:stretch/>
        </p:blipFill>
        <p:spPr>
          <a:xfrm>
            <a:off x="17241431" y="1238403"/>
            <a:ext cx="5908896" cy="3070635"/>
          </a:xfrm>
          <a:prstGeom prst="rect">
            <a:avLst/>
          </a:prstGeom>
          <a:noFill/>
          <a:ln>
            <a:noFill/>
          </a:ln>
        </p:spPr>
      </p:pic>
      <p:pic>
        <p:nvPicPr>
          <p:cNvPr id="1165" name="Shape 1165" descr="pasted-image.jpeg"/>
          <p:cNvPicPr preferRelativeResize="0"/>
          <p:nvPr/>
        </p:nvPicPr>
        <p:blipFill rotWithShape="1">
          <a:blip r:embed="rId4">
            <a:alphaModFix/>
          </a:blip>
          <a:srcRect/>
          <a:stretch/>
        </p:blipFill>
        <p:spPr>
          <a:xfrm>
            <a:off x="5922367" y="4455715"/>
            <a:ext cx="14884503" cy="7301123"/>
          </a:xfrm>
          <a:prstGeom prst="rect">
            <a:avLst/>
          </a:prstGeom>
          <a:noFill/>
          <a:ln>
            <a:no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marL="0" lvl="0" indent="0" rtl="0">
              <a:spcBef>
                <a:spcPts val="0"/>
              </a:spcBef>
              <a:buNone/>
            </a:pPr>
            <a:endParaRPr sz="2700" i="1">
              <a:solidFill>
                <a:srgbClr val="808080"/>
              </a:solidFill>
              <a:highlight>
                <a:srgbClr val="FFFFFF"/>
              </a:highlight>
              <a:latin typeface="Consolas"/>
              <a:ea typeface="Consolas"/>
              <a:cs typeface="Consolas"/>
              <a:sym typeface="Consolas"/>
            </a:endParaRP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weights &amp; bias for nn layers</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define cost/loss &amp; optimizer</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initialize</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train my model</a:t>
            </a:r>
          </a:p>
          <a:p>
            <a:pPr marL="0" lvl="0" indent="0" rtl="0">
              <a:spcBef>
                <a:spcPts val="0"/>
              </a:spcBef>
              <a:buNone/>
            </a:pP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marL="0" lvl="0" indent="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Test model and check accuracy</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marL="0" lvl="0" indent="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marL="0" lvl="0" indent="0" rtl="0">
              <a:spcBef>
                <a:spcPts val="0"/>
              </a:spcBef>
              <a:buNone/>
            </a:pPr>
            <a:endParaRPr sz="2700" b="1">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0001 cost = 5.888845987</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0002 cost = 1.860620173</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0003 cost = 1.159035648</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0004 cost = 0.892340870</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0005 cost = 0.751155428</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0006 cost = 0.662484806</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0007 cost = 0.601544010</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0008 cost = 0.556526115</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0009 cost = 0.521186961</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0010 cost = 0.493068354</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0011 cost = 0.469686249</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0012 cost = 0.449967254</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0013 cost = 0.433519321</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0014 cost = 0.419000337</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Epoch: 0015 cost = 0.406490815</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Learning Finished!</a:t>
            </a:r>
          </a:p>
          <a:p>
            <a:pPr marL="0" marR="0" lvl="0" indent="-184150" algn="l" rtl="0">
              <a:lnSpc>
                <a:spcPct val="100000"/>
              </a:lnSpc>
              <a:spcBef>
                <a:spcPts val="0"/>
              </a:spcBef>
              <a:spcAft>
                <a:spcPts val="0"/>
              </a:spcAft>
              <a:buClr>
                <a:srgbClr val="000000"/>
              </a:buClr>
              <a:buSzPts val="2900"/>
              <a:buFont typeface="Arial"/>
              <a:buNone/>
            </a:pPr>
            <a:r>
              <a:rPr lang="en-US" sz="3100" b="1">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w="9525" cap="flat" cmpd="sng">
            <a:solidFill>
              <a:srgbClr val="4A86E8"/>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a:latin typeface="Gill Sans"/>
                <a:ea typeface="Gill Sans"/>
                <a:cs typeface="Gill Sans"/>
                <a:sym typeface="Gill Sans"/>
              </a:rPr>
              <a:t>NN</a:t>
            </a:r>
            <a:r>
              <a:rPr lang="en-US" sz="9100" b="0" i="0" u="none" strike="noStrike" cap="non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200" i="1">
                <a:solidFill>
                  <a:srgbClr val="808080"/>
                </a:solidFill>
                <a:highlight>
                  <a:srgbClr val="FFFFFF"/>
                </a:highlight>
                <a:latin typeface="Consolas"/>
                <a:ea typeface="Consolas"/>
                <a:cs typeface="Consolas"/>
                <a:sym typeface="Consolas"/>
              </a:rPr>
              <a:t># input place holders</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X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Y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endParaRPr sz="32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200" i="1">
                <a:solidFill>
                  <a:srgbClr val="808080"/>
                </a:solidFill>
                <a:highlight>
                  <a:srgbClr val="FFFFFF"/>
                </a:highlight>
                <a:latin typeface="Consolas"/>
                <a:ea typeface="Consolas"/>
                <a:cs typeface="Consolas"/>
                <a:sym typeface="Consolas"/>
              </a:rPr>
              <a:t># weights &amp; bias for nn layers</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marL="0" lvl="0" indent="-184150" rtl="0">
              <a:spcBef>
                <a:spcPts val="0"/>
              </a:spcBef>
              <a:buClr>
                <a:schemeClr val="dk1"/>
              </a:buClr>
              <a:buSzPts val="2900"/>
              <a:buFont typeface="Arial"/>
              <a:buNone/>
            </a:pPr>
            <a:endParaRPr sz="32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marL="0" lvl="0" indent="-184150" rtl="0">
              <a:spcBef>
                <a:spcPts val="0"/>
              </a:spcBef>
              <a:buClr>
                <a:schemeClr val="dk1"/>
              </a:buClr>
              <a:buSzPts val="2900"/>
              <a:buFont typeface="Arial"/>
              <a:buNone/>
            </a:pPr>
            <a:endParaRPr sz="32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marL="0" lvl="0" indent="-184150" rtl="0">
              <a:spcBef>
                <a:spcPts val="0"/>
              </a:spcBef>
              <a:buClr>
                <a:schemeClr val="dk1"/>
              </a:buClr>
              <a:buSzPts val="2900"/>
              <a:buFont typeface="Arial"/>
              <a:buNone/>
            </a:pPr>
            <a:endParaRPr sz="32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200" i="1">
                <a:solidFill>
                  <a:srgbClr val="808080"/>
                </a:solidFill>
                <a:highlight>
                  <a:srgbClr val="FFFFFF"/>
                </a:highlight>
                <a:latin typeface="Consolas"/>
                <a:ea typeface="Consolas"/>
                <a:cs typeface="Consolas"/>
                <a:sym typeface="Consolas"/>
              </a:rPr>
              <a:t># define cost/loss &amp; optimizer</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marL="0" lvl="0" indent="-184150" rtl="0">
              <a:spcBef>
                <a:spcPts val="0"/>
              </a:spcBef>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marL="0" lvl="0" indent="0" rtl="0">
              <a:spcBef>
                <a:spcPts val="0"/>
              </a:spcBef>
              <a:buNone/>
            </a:pPr>
            <a:endParaRPr sz="2700" i="1">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3100" b="1">
                <a:solidFill>
                  <a:srgbClr val="008080"/>
                </a:solidFill>
                <a:highlight>
                  <a:srgbClr val="FFFFFF"/>
                </a:highlight>
              </a:rPr>
              <a:t>Epoch: 0001 cost = 141.207671860</a:t>
            </a:r>
          </a:p>
          <a:p>
            <a:pPr marL="0" lvl="0" indent="0" rtl="0">
              <a:spcBef>
                <a:spcPts val="0"/>
              </a:spcBef>
              <a:buNone/>
            </a:pPr>
            <a:r>
              <a:rPr lang="en-US" sz="3100" b="1">
                <a:solidFill>
                  <a:srgbClr val="008080"/>
                </a:solidFill>
                <a:highlight>
                  <a:srgbClr val="FFFFFF"/>
                </a:highlight>
              </a:rPr>
              <a:t>Epoch: 0002 cost = 38.788445864</a:t>
            </a:r>
          </a:p>
          <a:p>
            <a:pPr marL="0" lvl="0" indent="0" rtl="0">
              <a:spcBef>
                <a:spcPts val="0"/>
              </a:spcBef>
              <a:buNone/>
            </a:pPr>
            <a:r>
              <a:rPr lang="en-US" sz="3100" b="1">
                <a:solidFill>
                  <a:srgbClr val="008080"/>
                </a:solidFill>
                <a:highlight>
                  <a:srgbClr val="FFFFFF"/>
                </a:highlight>
              </a:rPr>
              <a:t>Epoch: 0003 cost = 23.977515479</a:t>
            </a:r>
          </a:p>
          <a:p>
            <a:pPr marL="0" lvl="0" indent="0" rtl="0">
              <a:spcBef>
                <a:spcPts val="0"/>
              </a:spcBef>
              <a:buNone/>
            </a:pPr>
            <a:r>
              <a:rPr lang="en-US" sz="3100" b="1">
                <a:solidFill>
                  <a:srgbClr val="008080"/>
                </a:solidFill>
                <a:highlight>
                  <a:srgbClr val="FFFFFF"/>
                </a:highlight>
              </a:rPr>
              <a:t>Epoch: 0004 cost = 16.315132428</a:t>
            </a:r>
          </a:p>
          <a:p>
            <a:pPr marL="0" lvl="0" indent="0" rtl="0">
              <a:spcBef>
                <a:spcPts val="0"/>
              </a:spcBef>
              <a:buNone/>
            </a:pPr>
            <a:r>
              <a:rPr lang="en-US" sz="3100" b="1">
                <a:solidFill>
                  <a:srgbClr val="008080"/>
                </a:solidFill>
                <a:highlight>
                  <a:srgbClr val="FFFFFF"/>
                </a:highlight>
              </a:rPr>
              <a:t>Epoch: 0005 cost = 11.702554882</a:t>
            </a:r>
          </a:p>
          <a:p>
            <a:pPr marL="0" lvl="0" indent="0" rtl="0">
              <a:spcBef>
                <a:spcPts val="0"/>
              </a:spcBef>
              <a:buNone/>
            </a:pPr>
            <a:r>
              <a:rPr lang="en-US" sz="3100" b="1">
                <a:solidFill>
                  <a:srgbClr val="008080"/>
                </a:solidFill>
                <a:highlight>
                  <a:srgbClr val="FFFFFF"/>
                </a:highlight>
              </a:rPr>
              <a:t>Epoch: 0006 cost = 8.573139748</a:t>
            </a:r>
          </a:p>
          <a:p>
            <a:pPr marL="0" lvl="0" indent="0" rtl="0">
              <a:spcBef>
                <a:spcPts val="0"/>
              </a:spcBef>
              <a:buNone/>
            </a:pPr>
            <a:r>
              <a:rPr lang="en-US" sz="3100" b="1">
                <a:solidFill>
                  <a:srgbClr val="008080"/>
                </a:solidFill>
                <a:highlight>
                  <a:srgbClr val="FFFFFF"/>
                </a:highlight>
              </a:rPr>
              <a:t>Epoch: 0007 cost = 6.370995680</a:t>
            </a:r>
          </a:p>
          <a:p>
            <a:pPr marL="0" lvl="0" indent="0" rtl="0">
              <a:spcBef>
                <a:spcPts val="0"/>
              </a:spcBef>
              <a:buNone/>
            </a:pPr>
            <a:r>
              <a:rPr lang="en-US" sz="3100" b="1">
                <a:solidFill>
                  <a:srgbClr val="008080"/>
                </a:solidFill>
                <a:highlight>
                  <a:srgbClr val="FFFFFF"/>
                </a:highlight>
              </a:rPr>
              <a:t>Epoch: 0008 cost = 4.537178684</a:t>
            </a:r>
          </a:p>
          <a:p>
            <a:pPr marL="0" lvl="0" indent="0" rtl="0">
              <a:spcBef>
                <a:spcPts val="0"/>
              </a:spcBef>
              <a:buNone/>
            </a:pPr>
            <a:r>
              <a:rPr lang="en-US" sz="3100" b="1">
                <a:solidFill>
                  <a:srgbClr val="008080"/>
                </a:solidFill>
                <a:highlight>
                  <a:srgbClr val="FFFFFF"/>
                </a:highlight>
              </a:rPr>
              <a:t>Epoch: 0009 cost = 3.216900532</a:t>
            </a:r>
          </a:p>
          <a:p>
            <a:pPr marL="0" lvl="0" indent="0" rtl="0">
              <a:spcBef>
                <a:spcPts val="0"/>
              </a:spcBef>
              <a:buNone/>
            </a:pPr>
            <a:r>
              <a:rPr lang="en-US" sz="3100" b="1">
                <a:solidFill>
                  <a:srgbClr val="008080"/>
                </a:solidFill>
                <a:highlight>
                  <a:srgbClr val="FFFFFF"/>
                </a:highlight>
              </a:rPr>
              <a:t>Epoch: 0010 cost = 2.329708954</a:t>
            </a:r>
          </a:p>
          <a:p>
            <a:pPr marL="0" lvl="0" indent="0" rtl="0">
              <a:spcBef>
                <a:spcPts val="0"/>
              </a:spcBef>
              <a:buNone/>
            </a:pPr>
            <a:r>
              <a:rPr lang="en-US" sz="3100" b="1">
                <a:solidFill>
                  <a:srgbClr val="008080"/>
                </a:solidFill>
                <a:highlight>
                  <a:srgbClr val="FFFFFF"/>
                </a:highlight>
              </a:rPr>
              <a:t>Epoch: 0011 cost = 1.715552875</a:t>
            </a:r>
          </a:p>
          <a:p>
            <a:pPr marL="0" lvl="0" indent="0" rtl="0">
              <a:spcBef>
                <a:spcPts val="0"/>
              </a:spcBef>
              <a:buNone/>
            </a:pPr>
            <a:r>
              <a:rPr lang="en-US" sz="3100" b="1">
                <a:solidFill>
                  <a:srgbClr val="008080"/>
                </a:solidFill>
                <a:highlight>
                  <a:srgbClr val="FFFFFF"/>
                </a:highlight>
              </a:rPr>
              <a:t>Epoch: 0012 cost = 1.189857912</a:t>
            </a:r>
          </a:p>
          <a:p>
            <a:pPr marL="0" lvl="0" indent="0" rtl="0">
              <a:spcBef>
                <a:spcPts val="0"/>
              </a:spcBef>
              <a:buNone/>
            </a:pPr>
            <a:r>
              <a:rPr lang="en-US" sz="3100" b="1">
                <a:solidFill>
                  <a:srgbClr val="008080"/>
                </a:solidFill>
                <a:highlight>
                  <a:srgbClr val="FFFFFF"/>
                </a:highlight>
              </a:rPr>
              <a:t>Epoch: 0013 cost = 0.820965160</a:t>
            </a:r>
          </a:p>
          <a:p>
            <a:pPr marL="0" lvl="0" indent="0" rtl="0">
              <a:spcBef>
                <a:spcPts val="0"/>
              </a:spcBef>
              <a:buNone/>
            </a:pPr>
            <a:r>
              <a:rPr lang="en-US" sz="3100" b="1">
                <a:solidFill>
                  <a:srgbClr val="008080"/>
                </a:solidFill>
                <a:highlight>
                  <a:srgbClr val="FFFFFF"/>
                </a:highlight>
              </a:rPr>
              <a:t>Epoch: 0014 cost = 0.624131458</a:t>
            </a:r>
          </a:p>
          <a:p>
            <a:pPr marL="0" lvl="0" indent="0" rtl="0">
              <a:spcBef>
                <a:spcPts val="0"/>
              </a:spcBef>
              <a:buNone/>
            </a:pPr>
            <a:r>
              <a:rPr lang="en-US" sz="3100" b="1">
                <a:solidFill>
                  <a:srgbClr val="008080"/>
                </a:solidFill>
                <a:highlight>
                  <a:srgbClr val="FFFFFF"/>
                </a:highlight>
              </a:rPr>
              <a:t>Epoch: 0015 cost = 0.454633765</a:t>
            </a:r>
          </a:p>
          <a:p>
            <a:pPr marL="0" lvl="0" indent="0" rtl="0">
              <a:spcBef>
                <a:spcPts val="0"/>
              </a:spcBef>
              <a:buNone/>
            </a:pPr>
            <a:r>
              <a:rPr lang="en-US" sz="3100" b="1">
                <a:solidFill>
                  <a:srgbClr val="008080"/>
                </a:solidFill>
                <a:highlight>
                  <a:srgbClr val="FFFFFF"/>
                </a:highlight>
              </a:rPr>
              <a:t>Learning Finished!</a:t>
            </a:r>
          </a:p>
          <a:p>
            <a:pPr marL="0" lvl="0" indent="0" rtl="0">
              <a:spcBef>
                <a:spcPts val="0"/>
              </a:spcBef>
              <a:buNone/>
            </a:pPr>
            <a:r>
              <a:rPr lang="en-US" sz="3100" b="1">
                <a:solidFill>
                  <a:srgbClr val="008080"/>
                </a:solidFill>
                <a:highlight>
                  <a:srgbClr val="FFFFFF"/>
                </a:highlight>
              </a:rPr>
              <a:t>Accuracy: </a:t>
            </a:r>
            <a:r>
              <a:rPr lang="en-US" sz="3700" b="1">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Wide &amp; Deep</a:t>
            </a:r>
          </a:p>
        </p:txBody>
      </p:sp>
      <p:pic>
        <p:nvPicPr>
          <p:cNvPr id="1188" name="Shape 1188" descr="pasted-image.png"/>
          <p:cNvPicPr preferRelativeResize="0"/>
          <p:nvPr/>
        </p:nvPicPr>
        <p:blipFill rotWithShape="1">
          <a:blip r:embed="rId3">
            <a:alphaModFix/>
          </a:blip>
          <a:srcRect/>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4500" b="0" i="0" u="sng" strike="noStrike" cap="non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Shape 1199"/>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marL="0" lvl="0" indent="0">
              <a:spcBef>
                <a:spcPts val="0"/>
              </a:spcBef>
              <a:buNone/>
            </a:pPr>
            <a:r>
              <a:rPr lang="en-US"/>
              <a:t>Homework</a:t>
            </a:r>
          </a:p>
        </p:txBody>
      </p:sp>
      <p:sp>
        <p:nvSpPr>
          <p:cNvPr id="1200" name="Shape 1200"/>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marL="457200" lvl="0" indent="-836676" rtl="0">
              <a:spcBef>
                <a:spcPts val="0"/>
              </a:spcBef>
              <a:spcAft>
                <a:spcPts val="0"/>
              </a:spcAft>
              <a:buSzPts val="9576"/>
              <a:buChar char="•"/>
            </a:pPr>
            <a:r>
              <a:rPr lang="en-US"/>
              <a:t>Tensor manipulation </a:t>
            </a:r>
          </a:p>
          <a:p>
            <a:pPr marL="914400" lvl="1" indent="-771525" rtl="0">
              <a:spcBef>
                <a:spcPts val="0"/>
              </a:spcBef>
              <a:spcAft>
                <a:spcPts val="0"/>
              </a:spcAft>
              <a:buSzPts val="8550"/>
              <a:buChar char="-"/>
            </a:pPr>
            <a:r>
              <a:rPr lang="en-US" u="sng">
                <a:solidFill>
                  <a:schemeClr val="hlink"/>
                </a:solidFill>
                <a:hlinkClick r:id="rId3"/>
              </a:rPr>
              <a:t>https://docs.google.com/presentation/d/1gQ7Xxrhylkr5Kk5pG15yvX3yOln_hk2-H6jrQeXqKmU/</a:t>
            </a:r>
            <a:r>
              <a:rPr lang="en-US"/>
              <a:t> </a:t>
            </a:r>
          </a:p>
          <a:p>
            <a:pPr marL="457200" lvl="0" indent="-836676" rtl="0">
              <a:spcBef>
                <a:spcPts val="0"/>
              </a:spcBef>
              <a:spcAft>
                <a:spcPts val="0"/>
              </a:spcAft>
              <a:buSzPts val="9576"/>
              <a:buChar char="•"/>
            </a:pPr>
            <a:r>
              <a:rPr lang="en-US"/>
              <a:t>Titanic with NN</a:t>
            </a:r>
          </a:p>
          <a:p>
            <a:pPr marL="914400" lvl="1" indent="-771525">
              <a:spcBef>
                <a:spcPts val="0"/>
              </a:spcBef>
              <a:buSzPts val="8550"/>
              <a:buChar char="-"/>
            </a:pPr>
            <a:r>
              <a:rPr lang="en-US" u="sng">
                <a:solidFill>
                  <a:schemeClr val="hlink"/>
                </a:solidFill>
                <a:hlinkClick r:id="rId4"/>
              </a:rPr>
              <a:t>https://github.com/hunkim/KaggleZeroToAll/tree/master/k0-01-titanic</a:t>
            </a:r>
            <a:r>
              <a:rPr lang="en-US"/>
              <a:t>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a:spLocks noGrp="1"/>
          </p:cNvSpPr>
          <p:nvPr>
            <p:ph type="body" idx="1"/>
          </p:nvPr>
        </p:nvSpPr>
        <p:spPr>
          <a:xfrm>
            <a:off x="556750" y="8931350"/>
            <a:ext cx="23422800" cy="4370100"/>
          </a:xfrm>
          <a:prstGeom prst="rect">
            <a:avLst/>
          </a:prstGeom>
        </p:spPr>
        <p:txBody>
          <a:bodyPr wrap="square" lIns="91425" tIns="91425" rIns="91425" bIns="91425" anchor="ctr" anchorCtr="0">
            <a:noAutofit/>
          </a:bodyPr>
          <a:lstStyle/>
          <a:p>
            <a:pPr marL="457200" lvl="0" indent="-836676">
              <a:spcBef>
                <a:spcPts val="0"/>
              </a:spcBef>
              <a:spcAft>
                <a:spcPts val="0"/>
              </a:spcAft>
              <a:buSzPts val="9576"/>
              <a:buChar char="•"/>
            </a:pPr>
            <a:r>
              <a:rPr lang="en-US"/>
              <a:t>CNN</a:t>
            </a:r>
          </a:p>
          <a:p>
            <a:pPr marL="457200" lvl="0" indent="-836676" rtl="0">
              <a:spcBef>
                <a:spcPts val="0"/>
              </a:spcBef>
              <a:spcAft>
                <a:spcPts val="0"/>
              </a:spcAft>
              <a:buSzPts val="9576"/>
              <a:buChar char="•"/>
            </a:pPr>
            <a:r>
              <a:rPr lang="en-US"/>
              <a:t>RNN</a:t>
            </a:r>
          </a:p>
          <a:p>
            <a:pPr marL="457200" lvl="0" indent="-836676">
              <a:spcBef>
                <a:spcPts val="0"/>
              </a:spcBef>
              <a:buSzPts val="9576"/>
              <a:buChar char="•"/>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Shape 1211"/>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marL="0" lvl="0" indent="0">
              <a:spcBef>
                <a:spcPts val="0"/>
              </a:spcBef>
              <a:buNone/>
            </a:pPr>
            <a:endParaRPr/>
          </a:p>
        </p:txBody>
      </p:sp>
      <p:sp>
        <p:nvSpPr>
          <p:cNvPr id="1212" name="Shape 1212"/>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marL="1092200" lvl="0" indent="-103123">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descr="pg_0038.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Shape 1217"/>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marL="0" lvl="0" indent="0">
              <a:spcBef>
                <a:spcPts val="0"/>
              </a:spcBef>
              <a:buNone/>
            </a:pPr>
            <a:endParaRPr/>
          </a:p>
        </p:txBody>
      </p:sp>
      <p:sp>
        <p:nvSpPr>
          <p:cNvPr id="1218" name="Shape 1218"/>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marL="1092200" lvl="0" indent="-103123">
              <a:spcBef>
                <a:spcPts val="0"/>
              </a:spcBef>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Shape 1223"/>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lvl="0" indent="0" rtl="0">
              <a:spcBef>
                <a:spcPts val="0"/>
              </a:spcBef>
              <a:buClr>
                <a:schemeClr val="dk1"/>
              </a:buClr>
              <a:buFont typeface="Gill Sans"/>
              <a:buNone/>
            </a:pPr>
            <a:r>
              <a:rPr lang="en-US">
                <a:solidFill>
                  <a:schemeClr val="dk1"/>
                </a:solidFill>
              </a:rPr>
              <a:t>How to minimize cost?</a:t>
            </a:r>
          </a:p>
        </p:txBody>
      </p:sp>
      <p:sp>
        <p:nvSpPr>
          <p:cNvPr id="1224" name="Shape 1224"/>
          <p:cNvSpPr txBox="1">
            <a:spLocks noGrp="1"/>
          </p:cNvSpPr>
          <p:nvPr>
            <p:ph type="body" idx="1"/>
          </p:nvPr>
        </p:nvSpPr>
        <p:spPr>
          <a:xfrm>
            <a:off x="945925" y="3720325"/>
            <a:ext cx="22969800" cy="8800200"/>
          </a:xfrm>
          <a:prstGeom prst="rect">
            <a:avLst/>
          </a:prstGeom>
          <a:noFill/>
          <a:ln>
            <a:noFill/>
          </a:ln>
        </p:spPr>
        <p:txBody>
          <a:bodyPr wrap="square" lIns="71425" tIns="71425" rIns="71425" bIns="71425" anchor="ctr" anchorCtr="0">
            <a:noAutofit/>
          </a:bodyPr>
          <a:lstStyle/>
          <a:p>
            <a:pPr marL="457200" marR="0" lvl="0" indent="-546100" algn="l" rtl="0">
              <a:lnSpc>
                <a:spcPct val="100000"/>
              </a:lnSpc>
              <a:spcBef>
                <a:spcPts val="0"/>
              </a:spcBef>
              <a:spcAft>
                <a:spcPts val="0"/>
              </a:spcAft>
              <a:buClr>
                <a:srgbClr val="000000"/>
              </a:buClr>
              <a:buSzPts val="5000"/>
              <a:buFont typeface="Gill Sans"/>
              <a:buChar char="•"/>
            </a:pPr>
            <a:r>
              <a:rPr lang="en-US" sz="5000" b="0" i="0" u="none" strike="noStrike" cap="none">
                <a:solidFill>
                  <a:srgbClr val="000000"/>
                </a:solidFill>
                <a:latin typeface="Gill Sans"/>
                <a:ea typeface="Gill Sans"/>
                <a:cs typeface="Gill Sans"/>
                <a:sym typeface="Gill Sans"/>
              </a:rPr>
              <a:t>Start with initial guesses</a:t>
            </a:r>
          </a:p>
          <a:p>
            <a:pPr marL="914400" marR="0" lvl="1" indent="-546100" algn="l" rtl="0">
              <a:lnSpc>
                <a:spcPct val="100000"/>
              </a:lnSpc>
              <a:spcBef>
                <a:spcPts val="0"/>
              </a:spcBef>
              <a:spcAft>
                <a:spcPts val="0"/>
              </a:spcAft>
              <a:buClr>
                <a:srgbClr val="000000"/>
              </a:buClr>
              <a:buSzPts val="5000"/>
              <a:buFont typeface="Gill Sans"/>
              <a:buChar char="-"/>
            </a:pPr>
            <a:r>
              <a:rPr lang="en-US" b="0" i="0" u="none" strike="noStrike" cap="none">
                <a:solidFill>
                  <a:srgbClr val="000000"/>
                </a:solidFill>
                <a:latin typeface="Gill Sans"/>
                <a:ea typeface="Gill Sans"/>
                <a:cs typeface="Gill Sans"/>
                <a:sym typeface="Gill Sans"/>
              </a:rPr>
              <a:t>Start at 0,0 (or any other value)</a:t>
            </a:r>
          </a:p>
          <a:p>
            <a:pPr marL="914400" marR="0" lvl="1" indent="-546100" algn="l" rtl="0">
              <a:lnSpc>
                <a:spcPct val="100000"/>
              </a:lnSpc>
              <a:spcBef>
                <a:spcPts val="0"/>
              </a:spcBef>
              <a:spcAft>
                <a:spcPts val="0"/>
              </a:spcAft>
              <a:buClr>
                <a:srgbClr val="000000"/>
              </a:buClr>
              <a:buSzPts val="5000"/>
              <a:buFont typeface="Gill Sans"/>
              <a:buChar char="-"/>
            </a:pPr>
            <a:r>
              <a:rPr lang="en-US" b="0" i="0" u="none" strike="noStrike" cap="none">
                <a:solidFill>
                  <a:srgbClr val="000000"/>
                </a:solidFill>
                <a:latin typeface="Gill Sans"/>
                <a:ea typeface="Gill Sans"/>
                <a:cs typeface="Gill Sans"/>
                <a:sym typeface="Gill Sans"/>
              </a:rPr>
              <a:t>Keeping changing W and b a little bit to try and reduce cost(W, b)</a:t>
            </a:r>
          </a:p>
          <a:p>
            <a:pPr marL="457200" marR="0" lvl="0" indent="-546100" algn="l" rtl="0">
              <a:lnSpc>
                <a:spcPct val="100000"/>
              </a:lnSpc>
              <a:spcBef>
                <a:spcPts val="0"/>
              </a:spcBef>
              <a:spcAft>
                <a:spcPts val="0"/>
              </a:spcAft>
              <a:buClr>
                <a:srgbClr val="000000"/>
              </a:buClr>
              <a:buSzPts val="5000"/>
              <a:buFont typeface="Gill Sans"/>
              <a:buChar char="•"/>
            </a:pPr>
            <a:r>
              <a:rPr lang="en-US" sz="5000" b="0" i="0" u="none" strike="noStrike" cap="none">
                <a:solidFill>
                  <a:srgbClr val="000000"/>
                </a:solidFill>
                <a:latin typeface="Gill Sans"/>
                <a:ea typeface="Gill Sans"/>
                <a:cs typeface="Gill Sans"/>
                <a:sym typeface="Gill Sans"/>
              </a:rPr>
              <a:t>Each time you change the parameters, you select the gradient which reduces cost(W, b) the most possible </a:t>
            </a:r>
          </a:p>
          <a:p>
            <a:pPr marL="457200" marR="0" lvl="0" indent="-546100" algn="l" rtl="0">
              <a:lnSpc>
                <a:spcPct val="100000"/>
              </a:lnSpc>
              <a:spcBef>
                <a:spcPts val="0"/>
              </a:spcBef>
              <a:spcAft>
                <a:spcPts val="0"/>
              </a:spcAft>
              <a:buClr>
                <a:srgbClr val="000000"/>
              </a:buClr>
              <a:buSzPts val="5000"/>
              <a:buFont typeface="Gill Sans"/>
              <a:buChar char="•"/>
            </a:pPr>
            <a:r>
              <a:rPr lang="en-US" sz="5000" b="0" i="0" u="none" strike="noStrike" cap="none">
                <a:solidFill>
                  <a:srgbClr val="000000"/>
                </a:solidFill>
                <a:latin typeface="Gill Sans"/>
                <a:ea typeface="Gill Sans"/>
                <a:cs typeface="Gill Sans"/>
                <a:sym typeface="Gill Sans"/>
              </a:rPr>
              <a:t>Repeat</a:t>
            </a:r>
          </a:p>
          <a:p>
            <a:pPr marL="457200" marR="0" lvl="0" indent="-546100" algn="l" rtl="0">
              <a:lnSpc>
                <a:spcPct val="100000"/>
              </a:lnSpc>
              <a:spcBef>
                <a:spcPts val="0"/>
              </a:spcBef>
              <a:spcAft>
                <a:spcPts val="0"/>
              </a:spcAft>
              <a:buClr>
                <a:srgbClr val="000000"/>
              </a:buClr>
              <a:buSzPts val="5000"/>
              <a:buFont typeface="Gill Sans"/>
              <a:buChar char="•"/>
            </a:pPr>
            <a:r>
              <a:rPr lang="en-US" sz="5000" b="0" i="0" u="none" strike="noStrike" cap="none">
                <a:solidFill>
                  <a:srgbClr val="000000"/>
                </a:solidFill>
                <a:latin typeface="Gill Sans"/>
                <a:ea typeface="Gill Sans"/>
                <a:cs typeface="Gill Sans"/>
                <a:sym typeface="Gill Sans"/>
              </a:rPr>
              <a:t>Do so until you converge to a local minimum</a:t>
            </a:r>
          </a:p>
          <a:p>
            <a:pPr marL="457200" marR="0" lvl="0" indent="-546100" algn="l" rtl="0">
              <a:lnSpc>
                <a:spcPct val="100000"/>
              </a:lnSpc>
              <a:spcBef>
                <a:spcPts val="0"/>
              </a:spcBef>
              <a:spcAft>
                <a:spcPts val="0"/>
              </a:spcAft>
              <a:buClr>
                <a:srgbClr val="000000"/>
              </a:buClr>
              <a:buSzPts val="5000"/>
              <a:buFont typeface="Gill Sans"/>
              <a:buChar char="•"/>
            </a:pPr>
            <a:r>
              <a:rPr lang="en-US" sz="5000" b="0" i="0" u="none" strike="noStrike" cap="none">
                <a:solidFill>
                  <a:srgbClr val="000000"/>
                </a:solidFill>
                <a:latin typeface="Gill Sans"/>
                <a:ea typeface="Gill Sans"/>
                <a:cs typeface="Gill Sans"/>
                <a:sym typeface="Gill Sans"/>
              </a:rPr>
              <a:t>Has an interesting property</a:t>
            </a:r>
          </a:p>
          <a:p>
            <a:pPr marL="914400" marR="0" lvl="1" indent="-546100" algn="l" rtl="0">
              <a:lnSpc>
                <a:spcPct val="100000"/>
              </a:lnSpc>
              <a:spcBef>
                <a:spcPts val="0"/>
              </a:spcBef>
              <a:spcAft>
                <a:spcPts val="0"/>
              </a:spcAft>
              <a:buClr>
                <a:srgbClr val="000000"/>
              </a:buClr>
              <a:buSzPts val="5000"/>
              <a:buFont typeface="Gill Sans"/>
              <a:buChar char="-"/>
            </a:pPr>
            <a:r>
              <a:rPr lang="en-US" b="0" i="0" u="none" strike="noStrike" cap="non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2600" b="0" i="0" u="none" strike="noStrike" cap="non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id="1226" name="Shape 1226" descr="pasted-image.png"/>
          <p:cNvPicPr preferRelativeResize="0"/>
          <p:nvPr/>
        </p:nvPicPr>
        <p:blipFill rotWithShape="1">
          <a:blip r:embed="rId3">
            <a:alphaModFix/>
          </a:blip>
          <a:srcRect/>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Shape 1231"/>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32" name="Shape 1232" descr="pasted-image.pdf"/>
          <p:cNvPicPr preferRelativeResize="0"/>
          <p:nvPr/>
        </p:nvPicPr>
        <p:blipFill rotWithShape="1">
          <a:blip r:embed="rId3">
            <a:alphaModFix/>
          </a:blip>
          <a:srcRect/>
          <a:stretch/>
        </p:blipFill>
        <p:spPr>
          <a:xfrm>
            <a:off x="7673578" y="4158095"/>
            <a:ext cx="9036900" cy="1768200"/>
          </a:xfrm>
          <a:prstGeom prst="rect">
            <a:avLst/>
          </a:prstGeom>
          <a:noFill/>
          <a:ln>
            <a:noFill/>
          </a:ln>
        </p:spPr>
      </p:pic>
      <p:pic>
        <p:nvPicPr>
          <p:cNvPr id="1233" name="Shape 1233" descr="pasted-image.pdf"/>
          <p:cNvPicPr preferRelativeResize="0"/>
          <p:nvPr/>
        </p:nvPicPr>
        <p:blipFill rotWithShape="1">
          <a:blip r:embed="rId4">
            <a:alphaModFix/>
          </a:blip>
          <a:srcRect/>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name="adj1" fmla="val 39896"/>
              <a:gd name="adj2" fmla="val 66082"/>
            </a:avLst>
          </a:prstGeom>
          <a:blipFill rotWithShape="1">
            <a:blip r:embed="rId5">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40" name="Shape 1240" descr="pasted-image.pdf"/>
          <p:cNvPicPr preferRelativeResize="0"/>
          <p:nvPr/>
        </p:nvPicPr>
        <p:blipFill rotWithShape="1">
          <a:blip r:embed="rId3">
            <a:alphaModFix/>
          </a:blip>
          <a:srcRect/>
          <a:stretch/>
        </p:blipFill>
        <p:spPr>
          <a:xfrm>
            <a:off x="7236302" y="3967571"/>
            <a:ext cx="11019300" cy="1768200"/>
          </a:xfrm>
          <a:prstGeom prst="rect">
            <a:avLst/>
          </a:prstGeom>
          <a:noFill/>
          <a:ln>
            <a:noFill/>
          </a:ln>
        </p:spPr>
      </p:pic>
      <p:pic>
        <p:nvPicPr>
          <p:cNvPr id="1241" name="Shape 1241" descr="pasted-image.pdf"/>
          <p:cNvPicPr preferRelativeResize="0"/>
          <p:nvPr/>
        </p:nvPicPr>
        <p:blipFill rotWithShape="1">
          <a:blip r:embed="rId4">
            <a:alphaModFix/>
          </a:blip>
          <a:srcRect/>
          <a:stretch/>
        </p:blipFill>
        <p:spPr>
          <a:xfrm>
            <a:off x="7298810" y="7027664"/>
            <a:ext cx="10894200" cy="1768200"/>
          </a:xfrm>
          <a:prstGeom prst="rect">
            <a:avLst/>
          </a:prstGeom>
          <a:noFill/>
          <a:ln>
            <a:noFill/>
          </a:ln>
        </p:spPr>
      </p:pic>
      <p:pic>
        <p:nvPicPr>
          <p:cNvPr id="1242" name="Shape 1242" descr="pasted-image.pdf"/>
          <p:cNvPicPr preferRelativeResize="0"/>
          <p:nvPr/>
        </p:nvPicPr>
        <p:blipFill rotWithShape="1">
          <a:blip r:embed="rId5">
            <a:alphaModFix/>
          </a:blip>
          <a:srcRect/>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pasted-image.png"/>
          <p:cNvPicPr preferRelativeResize="0"/>
          <p:nvPr/>
        </p:nvPicPr>
        <p:blipFill rotWithShape="1">
          <a:blip r:embed="rId3">
            <a:alphaModFix/>
          </a:blip>
          <a:srcRect/>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Shape 1252"/>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Gradient descent algorithm</a:t>
            </a:r>
          </a:p>
        </p:txBody>
      </p:sp>
      <p:pic>
        <p:nvPicPr>
          <p:cNvPr id="1253" name="Shape 1253" descr="pasted-image.pdf"/>
          <p:cNvPicPr preferRelativeResize="0"/>
          <p:nvPr/>
        </p:nvPicPr>
        <p:blipFill rotWithShape="1">
          <a:blip r:embed="rId3">
            <a:alphaModFix/>
          </a:blip>
          <a:srcRect/>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Shape 354" descr="pasted-image.jpeg"/>
          <p:cNvPicPr preferRelativeResize="0"/>
          <p:nvPr/>
        </p:nvPicPr>
        <p:blipFill rotWithShape="1">
          <a:blip r:embed="rId3">
            <a:alphaModFix/>
          </a:blip>
          <a:srcRect/>
          <a:stretch/>
        </p:blipFill>
        <p:spPr>
          <a:xfrm>
            <a:off x="1435649" y="-180657"/>
            <a:ext cx="20505946" cy="14498344"/>
          </a:xfrm>
          <a:prstGeom prst="rect">
            <a:avLst/>
          </a:prstGeom>
          <a:noFill/>
          <a:ln>
            <a:noFill/>
          </a:ln>
        </p:spPr>
      </p:pic>
      <p:pic>
        <p:nvPicPr>
          <p:cNvPr id="355" name="Shape 355" descr="pasted-image.png"/>
          <p:cNvPicPr preferRelativeResize="0"/>
          <p:nvPr/>
        </p:nvPicPr>
        <p:blipFill rotWithShape="1">
          <a:blip r:embed="rId4">
            <a:alphaModFix/>
          </a:blip>
          <a:srcRect/>
          <a:stretch/>
        </p:blipFill>
        <p:spPr>
          <a:xfrm>
            <a:off x="-25236134" y="-143257"/>
            <a:ext cx="28153988" cy="14002514"/>
          </a:xfrm>
          <a:prstGeom prst="rect">
            <a:avLst/>
          </a:prstGeom>
          <a:noFill/>
          <a:ln>
            <a:noFill/>
          </a:ln>
        </p:spPr>
      </p:pic>
      <p:pic>
        <p:nvPicPr>
          <p:cNvPr id="356" name="Shape 356" descr="pasted-image.png"/>
          <p:cNvPicPr preferRelativeResize="0"/>
          <p:nvPr/>
        </p:nvPicPr>
        <p:blipFill rotWithShape="1">
          <a:blip r:embed="rId4">
            <a:alphaModFix/>
          </a:blip>
          <a:srcRect/>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28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1836" y="3293963"/>
            <a:ext cx="24427671" cy="7128074"/>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12600" b="0" i="0" u="none" strike="noStrike" cap="none">
                <a:solidFill>
                  <a:srgbClr val="000000"/>
                </a:solidFill>
                <a:latin typeface="Gill Sans"/>
                <a:ea typeface="Gill Sans"/>
                <a:cs typeface="Gill Sans"/>
                <a:sym typeface="Gill Sans"/>
              </a:rPr>
              <a:t>Machine Learning is </a:t>
            </a:r>
          </a:p>
          <a:p>
            <a:pPr marL="0" marR="0" lvl="0" indent="0" algn="ctr" rtl="0">
              <a:lnSpc>
                <a:spcPct val="100000"/>
              </a:lnSpc>
              <a:spcBef>
                <a:spcPts val="0"/>
              </a:spcBef>
              <a:spcAft>
                <a:spcPts val="0"/>
              </a:spcAft>
              <a:buClr>
                <a:srgbClr val="000000"/>
              </a:buClr>
              <a:buFont typeface="Gill Sans"/>
              <a:buNone/>
            </a:pPr>
            <a:r>
              <a:rPr lang="en-US" sz="12600" b="1" i="0" u="none" strike="noStrike" cap="none">
                <a:solidFill>
                  <a:srgbClr val="000000"/>
                </a:solidFill>
                <a:latin typeface="Gill Sans"/>
                <a:ea typeface="Gill Sans"/>
                <a:cs typeface="Gill Sans"/>
                <a:sym typeface="Gill Sans"/>
              </a:rPr>
              <a:t>Already</a:t>
            </a:r>
            <a:r>
              <a:rPr lang="en-US" sz="12600" b="0" i="0" u="none" strike="noStrike" cap="non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41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如果要建造一艘船，不要一起鼓勵人們收集木材，</a:t>
            </a:r>
          </a:p>
          <a:p>
            <a:pPr marL="0" marR="0" lvl="0" indent="0" algn="ctr" rtl="0">
              <a:lnSpc>
                <a:spcPct val="100000"/>
              </a:lnSpc>
              <a:spcBef>
                <a:spcPts val="0"/>
              </a:spcBef>
              <a:spcAft>
                <a:spcPts val="0"/>
              </a:spcAft>
              <a:buClr>
                <a:srgbClr val="000000"/>
              </a:buClr>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不要分配任務和工作，</a:t>
            </a:r>
          </a:p>
          <a:p>
            <a:pPr marL="0" marR="0" lvl="0" indent="0" algn="ctr" rtl="0">
              <a:lnSpc>
                <a:spcPct val="100000"/>
              </a:lnSpc>
              <a:spcBef>
                <a:spcPts val="0"/>
              </a:spcBef>
              <a:spcAft>
                <a:spcPts val="0"/>
              </a:spcAft>
              <a:buClr>
                <a:srgbClr val="000000"/>
              </a:buClr>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descr="pasted-image.png"/>
          <p:cNvPicPr preferRelativeResize="0"/>
          <p:nvPr/>
        </p:nvPicPr>
        <p:blipFill rotWithShape="1">
          <a:blip r:embed="rId3">
            <a:alphaModFix/>
          </a:blip>
          <a:srcRect/>
          <a:stretch/>
        </p:blipFill>
        <p:spPr>
          <a:xfrm>
            <a:off x="563769" y="3144951"/>
            <a:ext cx="23256462" cy="742609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Google Neural Machine Translation (Sep 2016)</a:t>
            </a:r>
          </a:p>
        </p:txBody>
      </p:sp>
      <p:pic>
        <p:nvPicPr>
          <p:cNvPr id="379" name="Shape 379" descr="pasted-image.png"/>
          <p:cNvPicPr preferRelativeResize="0"/>
          <p:nvPr/>
        </p:nvPicPr>
        <p:blipFill rotWithShape="1">
          <a:blip r:embed="rId3">
            <a:alphaModFix/>
          </a:blip>
          <a:srcRect/>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Shape 385" descr="pasted-image.png"/>
          <p:cNvPicPr preferRelativeResize="0"/>
          <p:nvPr/>
        </p:nvPicPr>
        <p:blipFill rotWithShape="1">
          <a:blip r:embed="rId3">
            <a:alphaModFix/>
          </a:blip>
          <a:srcRect/>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88" name="Shape 288"/>
          <p:cNvSpPr txBox="1">
            <a:spLocks noGrp="1"/>
          </p:cNvSpPr>
          <p:nvPr>
            <p:ph type="title"/>
          </p:nvPr>
        </p:nvSpPr>
        <p:spPr>
          <a:xfrm>
            <a:off x="-21835" y="357187"/>
            <a:ext cx="24428100" cy="3428700"/>
          </a:xfrm>
          <a:prstGeom prst="rect">
            <a:avLst/>
          </a:prstGeom>
        </p:spPr>
        <p:txBody>
          <a:bodyPr wrap="square" lIns="91425" tIns="91425" rIns="91425" bIns="91425" anchor="b" anchorCtr="0">
            <a:noAutofit/>
          </a:bodyPr>
          <a:lstStyle/>
          <a:p>
            <a:pPr marL="0" lvl="0" indent="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Shape 391" descr="pasted-image.png"/>
          <p:cNvPicPr preferRelativeResize="0"/>
          <p:nvPr/>
        </p:nvPicPr>
        <p:blipFill rotWithShape="1">
          <a:blip r:embed="rId3">
            <a:alphaModFix/>
          </a:blip>
          <a:srcRect/>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descr="pasted-image.jpeg"/>
          <p:cNvPicPr preferRelativeResize="0"/>
          <p:nvPr/>
        </p:nvPicPr>
        <p:blipFill rotWithShape="1">
          <a:blip r:embed="rId3">
            <a:alphaModFix/>
          </a:blip>
          <a:srcRect/>
          <a:stretch/>
        </p:blipFill>
        <p:spPr>
          <a:xfrm>
            <a:off x="5791200" y="2711450"/>
            <a:ext cx="12801600" cy="10833100"/>
          </a:xfrm>
          <a:prstGeom prst="rect">
            <a:avLst/>
          </a:prstGeom>
          <a:noFill/>
          <a:ln>
            <a:noFill/>
          </a:ln>
        </p:spPr>
      </p:pic>
      <p:sp>
        <p:nvSpPr>
          <p:cNvPr id="398" name="Shape 398"/>
          <p:cNvSpPr txBox="1">
            <a:spLocks noGrp="1"/>
          </p:cNvSpPr>
          <p:nvPr>
            <p:ph type="title"/>
          </p:nvPr>
        </p:nvSpPr>
        <p:spPr>
          <a:xfrm>
            <a:off x="-21836" y="-241300"/>
            <a:ext cx="24427671"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200" u="sng">
                <a:solidFill>
                  <a:schemeClr val="hlink"/>
                </a:solidFill>
                <a:hlinkClick r:id="rId4"/>
              </a:rPr>
              <a:t>https://www.autodraw.com/</a:t>
            </a:r>
            <a:r>
              <a:rPr lang="en-US" sz="3200"/>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Shape 410" descr="pasted-image.png"/>
          <p:cNvPicPr preferRelativeResize="0"/>
          <p:nvPr/>
        </p:nvPicPr>
        <p:blipFill rotWithShape="1">
          <a:blip r:embed="rId3">
            <a:alphaModFix/>
          </a:blip>
          <a:srcRect/>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3700" b="0" i="0" u="none" strike="noStrike" cap="non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17" name="Shape 417" descr="pasted-image.png"/>
          <p:cNvPicPr preferRelativeResize="0"/>
          <p:nvPr/>
        </p:nvPicPr>
        <p:blipFill rotWithShape="1">
          <a:blip r:embed="rId3">
            <a:alphaModFix/>
          </a:blip>
          <a:srcRect/>
          <a:stretch/>
        </p:blipFill>
        <p:spPr>
          <a:xfrm>
            <a:off x="2070154" y="3681902"/>
            <a:ext cx="6837622" cy="8928638"/>
          </a:xfrm>
          <a:prstGeom prst="rect">
            <a:avLst/>
          </a:prstGeom>
          <a:noFill/>
          <a:ln>
            <a:noFill/>
          </a:ln>
        </p:spPr>
      </p:pic>
      <p:pic>
        <p:nvPicPr>
          <p:cNvPr id="418" name="Shape 418" descr="pasted-image.tiff"/>
          <p:cNvPicPr preferRelativeResize="0"/>
          <p:nvPr/>
        </p:nvPicPr>
        <p:blipFill rotWithShape="1">
          <a:blip r:embed="rId4">
            <a:alphaModFix/>
          </a:blip>
          <a:srcRect/>
          <a:stretch/>
        </p:blipFill>
        <p:spPr>
          <a:xfrm>
            <a:off x="10690780" y="2702847"/>
            <a:ext cx="13557291" cy="6778646"/>
          </a:xfrm>
          <a:prstGeom prst="rect">
            <a:avLst/>
          </a:prstGeom>
          <a:noFill/>
          <a:ln>
            <a:noFill/>
          </a:ln>
        </p:spPr>
      </p:pic>
      <p:pic>
        <p:nvPicPr>
          <p:cNvPr id="419" name="Shape 419" descr="pasted-image.tiff"/>
          <p:cNvPicPr preferRelativeResize="0"/>
          <p:nvPr/>
        </p:nvPicPr>
        <p:blipFill rotWithShape="1">
          <a:blip r:embed="rId5">
            <a:alphaModFix/>
          </a:blip>
          <a:srcRect/>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marL="0" lvl="0" indent="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name="adj1" fmla="val 50000"/>
              <a:gd name="adj2" fmla="val 50000"/>
            </a:avLst>
          </a:prstGeom>
          <a:solidFill>
            <a:srgbClr val="FFE599"/>
          </a:solidFill>
          <a:ln w="9525" cap="flat" cmpd="sng">
            <a:solidFill>
              <a:schemeClr val="dk2"/>
            </a:solidFill>
            <a:prstDash val="solid"/>
            <a:round/>
            <a:headEnd type="none" w="med" len="med"/>
            <a:tailEnd type="none" w="med" len="med"/>
          </a:ln>
        </p:spPr>
        <p:txBody>
          <a:bodyPr wrap="square" lIns="243800" tIns="243800" rIns="243800" bIns="243800"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descr="pasted-image.png"/>
          <p:cNvPicPr preferRelativeResize="0"/>
          <p:nvPr/>
        </p:nvPicPr>
        <p:blipFill rotWithShape="1">
          <a:blip r:embed="rId3">
            <a:alphaModFix/>
          </a:blip>
          <a:srcRect/>
          <a:stretch/>
        </p:blipFill>
        <p:spPr>
          <a:xfrm>
            <a:off x="563769" y="3144951"/>
            <a:ext cx="23256600" cy="74262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descr="pasted-image.jpeg"/>
          <p:cNvPicPr preferRelativeResize="0"/>
          <p:nvPr/>
        </p:nvPicPr>
        <p:blipFill rotWithShape="1">
          <a:blip r:embed="rId3">
            <a:alphaModFix/>
          </a:blip>
          <a:srcRect/>
          <a:stretch/>
        </p:blipFill>
        <p:spPr>
          <a:xfrm>
            <a:off x="5791200" y="2711450"/>
            <a:ext cx="12801600" cy="10833000"/>
          </a:xfrm>
          <a:prstGeom prst="rect">
            <a:avLst/>
          </a:prstGeom>
          <a:noFill/>
          <a:ln>
            <a:noFill/>
          </a:ln>
        </p:spPr>
      </p:pic>
      <p:sp>
        <p:nvSpPr>
          <p:cNvPr id="439" name="Shape 439"/>
          <p:cNvSpPr txBox="1">
            <a:spLocks noGrp="1"/>
          </p:cNvSpPr>
          <p:nvPr>
            <p:ph type="title"/>
          </p:nvPr>
        </p:nvSpPr>
        <p:spPr>
          <a:xfrm>
            <a:off x="-21836" y="-241300"/>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46" name="Shape 446" descr="pasted-image.png"/>
          <p:cNvPicPr preferRelativeResize="0"/>
          <p:nvPr/>
        </p:nvPicPr>
        <p:blipFill rotWithShape="1">
          <a:blip r:embed="rId3">
            <a:alphaModFix/>
          </a:blip>
          <a:srcRect/>
          <a:stretch/>
        </p:blipFill>
        <p:spPr>
          <a:xfrm>
            <a:off x="2070154" y="3681902"/>
            <a:ext cx="6837600" cy="8928600"/>
          </a:xfrm>
          <a:prstGeom prst="rect">
            <a:avLst/>
          </a:prstGeom>
          <a:noFill/>
          <a:ln>
            <a:noFill/>
          </a:ln>
        </p:spPr>
      </p:pic>
      <p:pic>
        <p:nvPicPr>
          <p:cNvPr id="447" name="Shape 447" descr="pasted-image.tiff"/>
          <p:cNvPicPr preferRelativeResize="0"/>
          <p:nvPr/>
        </p:nvPicPr>
        <p:blipFill rotWithShape="1">
          <a:blip r:embed="rId4">
            <a:alphaModFix/>
          </a:blip>
          <a:srcRect/>
          <a:stretch/>
        </p:blipFill>
        <p:spPr>
          <a:xfrm>
            <a:off x="10690780" y="2702847"/>
            <a:ext cx="13557300" cy="6778500"/>
          </a:xfrm>
          <a:prstGeom prst="rect">
            <a:avLst/>
          </a:prstGeom>
          <a:noFill/>
          <a:ln>
            <a:noFill/>
          </a:ln>
        </p:spPr>
      </p:pic>
      <p:pic>
        <p:nvPicPr>
          <p:cNvPr id="448" name="Shape 448" descr="pasted-image.tiff"/>
          <p:cNvPicPr preferRelativeResize="0"/>
          <p:nvPr/>
        </p:nvPicPr>
        <p:blipFill rotWithShape="1">
          <a:blip r:embed="rId5">
            <a:alphaModFix/>
          </a:blip>
          <a:srcRect/>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descr="pasted-image.tiff"/>
          <p:cNvPicPr preferRelativeResize="0"/>
          <p:nvPr/>
        </p:nvPicPr>
        <p:blipFill rotWithShape="1">
          <a:blip r:embed="rId3">
            <a:alphaModFix/>
          </a:blip>
          <a:srcRect/>
          <a:stretch/>
        </p:blipFill>
        <p:spPr>
          <a:xfrm>
            <a:off x="2273300" y="7382315"/>
            <a:ext cx="8676660" cy="4529217"/>
          </a:xfrm>
          <a:prstGeom prst="rect">
            <a:avLst/>
          </a:prstGeom>
          <a:noFill/>
          <a:ln>
            <a:noFill/>
          </a:ln>
        </p:spPr>
      </p:pic>
      <p:pic>
        <p:nvPicPr>
          <p:cNvPr id="455" name="Shape 455" descr="pasted-image.tiff"/>
          <p:cNvPicPr preferRelativeResize="0"/>
          <p:nvPr/>
        </p:nvPicPr>
        <p:blipFill rotWithShape="1">
          <a:blip r:embed="rId4">
            <a:alphaModFix/>
          </a:blip>
          <a:srcRect/>
          <a:stretch/>
        </p:blipFill>
        <p:spPr>
          <a:xfrm>
            <a:off x="13037828" y="6718551"/>
            <a:ext cx="8676661" cy="5856746"/>
          </a:xfrm>
          <a:prstGeom prst="rect">
            <a:avLst/>
          </a:prstGeom>
          <a:noFill/>
          <a:ln>
            <a:noFill/>
          </a:ln>
        </p:spPr>
      </p:pic>
      <p:pic>
        <p:nvPicPr>
          <p:cNvPr id="456" name="Shape 456" descr="pasted-image.tiff"/>
          <p:cNvPicPr preferRelativeResize="0"/>
          <p:nvPr/>
        </p:nvPicPr>
        <p:blipFill rotWithShape="1">
          <a:blip r:embed="rId5">
            <a:alphaModFix/>
          </a:blip>
          <a:srcRect/>
          <a:stretch/>
        </p:blipFill>
        <p:spPr>
          <a:xfrm>
            <a:off x="2273300" y="1817373"/>
            <a:ext cx="8676660" cy="3590803"/>
          </a:xfrm>
          <a:prstGeom prst="rect">
            <a:avLst/>
          </a:prstGeom>
          <a:noFill/>
          <a:ln>
            <a:noFill/>
          </a:ln>
        </p:spPr>
      </p:pic>
      <p:pic>
        <p:nvPicPr>
          <p:cNvPr id="457" name="Shape 457" descr="pasted-image.tiff"/>
          <p:cNvPicPr preferRelativeResize="0"/>
          <p:nvPr/>
        </p:nvPicPr>
        <p:blipFill rotWithShape="1">
          <a:blip r:embed="rId6">
            <a:alphaModFix/>
          </a:blip>
          <a:srcRect/>
          <a:stretch/>
        </p:blipFill>
        <p:spPr>
          <a:xfrm>
            <a:off x="12916171" y="1917324"/>
            <a:ext cx="11048676" cy="404381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Font typeface="Gill Sans"/>
              <a:buNone/>
            </a:pPr>
            <a:r>
              <a:rPr lang="en-US" sz="11800" b="0" i="0" u="none" strike="noStrike" cap="none">
                <a:solidFill>
                  <a:srgbClr val="000000"/>
                </a:solidFill>
                <a:latin typeface="Gill Sans"/>
                <a:ea typeface="Gill Sans"/>
                <a:cs typeface="Gill Sans"/>
                <a:sym typeface="Gill Sans"/>
              </a:rPr>
              <a:t>TensorFlow @UST</a:t>
            </a:r>
          </a:p>
        </p:txBody>
      </p:sp>
      <p:sp>
        <p:nvSpPr>
          <p:cNvPr id="297" name="Shape 297"/>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Font typeface="Gill Sans"/>
              <a:buNone/>
            </a:pPr>
            <a:r>
              <a:rPr lang="en-US" sz="6000"/>
              <a:t>Day 1</a:t>
            </a:r>
          </a:p>
          <a:p>
            <a:pPr marL="0" marR="0" lvl="0" indent="0" algn="ctr" rtl="0">
              <a:lnSpc>
                <a:spcPct val="100000"/>
              </a:lnSpc>
              <a:spcBef>
                <a:spcPts val="0"/>
              </a:spcBef>
              <a:spcAft>
                <a:spcPts val="0"/>
              </a:spcAft>
              <a:buClr>
                <a:srgbClr val="000000"/>
              </a:buClr>
              <a:buFont typeface="Gill Sans"/>
              <a:buNone/>
            </a:pPr>
            <a:r>
              <a:rPr lang="en-US" sz="6000" b="0" i="0" u="none" strike="noStrike" cap="none">
                <a:solidFill>
                  <a:srgbClr val="000000"/>
                </a:solidFill>
                <a:latin typeface="Gill Sans"/>
                <a:ea typeface="Gill Sans"/>
                <a:cs typeface="Gill Sans"/>
                <a:sym typeface="Gill Sans"/>
              </a:rPr>
              <a:t>Sung Kim</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TensorFlow</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2900"/>
              <a:t>https://twitter.com/fchollet/status/830499993450450944/</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TensorFlow</a:t>
            </a:r>
          </a:p>
        </p:txBody>
      </p:sp>
      <p:sp>
        <p:nvSpPr>
          <p:cNvPr id="487" name="Shape 487"/>
          <p:cNvSpPr txBox="1">
            <a:spLocks noGrp="1"/>
          </p:cNvSpPr>
          <p:nvPr>
            <p:ph type="body" idx="1"/>
          </p:nvPr>
        </p:nvSpPr>
        <p:spPr>
          <a:xfrm>
            <a:off x="4155281" y="2051595"/>
            <a:ext cx="16472100" cy="66639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ts val="5600"/>
              <a:buFont typeface="Gill Sans"/>
              <a:buChar char="●"/>
            </a:pPr>
            <a:r>
              <a:rPr lang="en-US" sz="5600" b="0" i="0" u="none" strike="noStrike" cap="none">
                <a:solidFill>
                  <a:srgbClr val="000000"/>
                </a:solidFill>
                <a:latin typeface="Gill Sans"/>
                <a:ea typeface="Gill Sans"/>
                <a:cs typeface="Gill Sans"/>
                <a:sym typeface="Gill Sans"/>
              </a:rPr>
              <a:t>TensorFlow™ is an open source software library for numerical computation using data flow graphs.</a:t>
            </a:r>
          </a:p>
          <a:p>
            <a:pPr marL="469900" marR="0" lvl="0" indent="-584200" algn="l" rtl="0">
              <a:lnSpc>
                <a:spcPct val="100000"/>
              </a:lnSpc>
              <a:spcBef>
                <a:spcPts val="0"/>
              </a:spcBef>
              <a:spcAft>
                <a:spcPts val="0"/>
              </a:spcAft>
              <a:buClr>
                <a:srgbClr val="000000"/>
              </a:buClr>
              <a:buSzPts val="5600"/>
              <a:buFont typeface="Gill Sans"/>
              <a:buChar char="●"/>
            </a:pPr>
            <a:r>
              <a:rPr lang="en-US" sz="5600" b="0" i="0" u="none" strike="noStrike" cap="non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a:stretch/>
        </p:blipFill>
        <p:spPr>
          <a:xfrm>
            <a:off x="14927553" y="3911203"/>
            <a:ext cx="4500900" cy="8000700"/>
          </a:xfrm>
          <a:prstGeom prst="rect">
            <a:avLst/>
          </a:prstGeom>
          <a:noFill/>
          <a:ln>
            <a:noFill/>
          </a:ln>
        </p:spPr>
      </p:pic>
      <p:sp>
        <p:nvSpPr>
          <p:cNvPr id="496" name="Shape 496"/>
          <p:cNvSpPr txBox="1">
            <a:spLocks noGrp="1"/>
          </p:cNvSpPr>
          <p:nvPr>
            <p:ph type="body" idx="1"/>
          </p:nvPr>
        </p:nvSpPr>
        <p:spPr>
          <a:xfrm>
            <a:off x="4081750" y="3768328"/>
            <a:ext cx="9672000" cy="80367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ts val="5600"/>
              <a:buFont typeface="Gill Sans"/>
              <a:buChar char="●"/>
            </a:pPr>
            <a:r>
              <a:rPr lang="en-US" sz="5600" b="0" i="0" u="none" strike="noStrike" cap="none">
                <a:solidFill>
                  <a:srgbClr val="000000"/>
                </a:solidFill>
                <a:latin typeface="Gill Sans"/>
                <a:ea typeface="Gill Sans"/>
                <a:cs typeface="Gill Sans"/>
                <a:sym typeface="Gill Sans"/>
              </a:rPr>
              <a:t>Nodes in the graph represent mathematical operations</a:t>
            </a:r>
          </a:p>
          <a:p>
            <a:pPr marL="469900" marR="0" lvl="0" indent="-584200" algn="l" rtl="0">
              <a:lnSpc>
                <a:spcPct val="100000"/>
              </a:lnSpc>
              <a:spcBef>
                <a:spcPts val="0"/>
              </a:spcBef>
              <a:spcAft>
                <a:spcPts val="0"/>
              </a:spcAft>
              <a:buClr>
                <a:srgbClr val="000000"/>
              </a:buClr>
              <a:buSzPts val="5600"/>
              <a:buFont typeface="Gill Sans"/>
              <a:buChar char="●"/>
            </a:pPr>
            <a:r>
              <a:rPr lang="en-US" sz="5600" b="0" i="0" u="none" strike="noStrike" cap="none">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Installing TensorFlow</a:t>
            </a:r>
          </a:p>
        </p:txBody>
      </p:sp>
      <p:sp>
        <p:nvSpPr>
          <p:cNvPr id="503" name="Shape 503"/>
          <p:cNvSpPr txBox="1">
            <a:spLocks noGrp="1"/>
          </p:cNvSpPr>
          <p:nvPr>
            <p:ph type="body" idx="1"/>
          </p:nvPr>
        </p:nvSpPr>
        <p:spPr>
          <a:xfrm>
            <a:off x="1206200" y="2896933"/>
            <a:ext cx="22064100" cy="9712800"/>
          </a:xfrm>
          <a:prstGeom prst="rect">
            <a:avLst/>
          </a:prstGeom>
        </p:spPr>
        <p:txBody>
          <a:bodyPr wrap="square" lIns="91400" tIns="91400" rIns="91400" bIns="91400" anchor="ctr" anchorCtr="0">
            <a:noAutofit/>
          </a:bodyPr>
          <a:lstStyle/>
          <a:p>
            <a:pPr marL="469900" lvl="0" indent="-685800" rtl="0">
              <a:spcBef>
                <a:spcPts val="0"/>
              </a:spcBef>
              <a:spcAft>
                <a:spcPts val="0"/>
              </a:spcAft>
              <a:buSzPts val="7200"/>
              <a:buChar char="●"/>
            </a:pPr>
            <a:r>
              <a:rPr lang="en-US" sz="7200"/>
              <a:t>Linux, Mac OSX, Windows</a:t>
            </a:r>
          </a:p>
          <a:p>
            <a:pPr marL="914400" lvl="1" indent="-698500" rtl="0">
              <a:spcBef>
                <a:spcPts val="0"/>
              </a:spcBef>
              <a:spcAft>
                <a:spcPts val="0"/>
              </a:spcAft>
              <a:buSzPts val="7200"/>
              <a:buChar char="•"/>
            </a:pPr>
            <a:r>
              <a:rPr lang="en-US" sz="7200"/>
              <a:t>(sudo -H) pip install --upgrade tensorflow</a:t>
            </a:r>
          </a:p>
          <a:p>
            <a:pPr marL="914400" lvl="1" indent="-698500" rtl="0">
              <a:spcBef>
                <a:spcPts val="0"/>
              </a:spcBef>
              <a:spcAft>
                <a:spcPts val="0"/>
              </a:spcAft>
              <a:buClr>
                <a:schemeClr val="dk1"/>
              </a:buClr>
              <a:buSzPts val="7200"/>
              <a:buChar char="•"/>
            </a:pPr>
            <a:r>
              <a:rPr lang="en-US" sz="7200">
                <a:solidFill>
                  <a:schemeClr val="dk1"/>
                </a:solidFill>
              </a:rPr>
              <a:t>(sudo -H) pip install --upgrade tensorflow-gpu</a:t>
            </a:r>
          </a:p>
          <a:p>
            <a:pPr marL="469900" lvl="0" indent="-685800" rtl="0">
              <a:spcBef>
                <a:spcPts val="0"/>
              </a:spcBef>
              <a:spcAft>
                <a:spcPts val="0"/>
              </a:spcAft>
              <a:buSzPts val="7200"/>
              <a:buChar char="●"/>
            </a:pPr>
            <a:r>
              <a:rPr lang="en-US" sz="7200"/>
              <a:t>From source</a:t>
            </a:r>
          </a:p>
          <a:p>
            <a:pPr marL="914400" lvl="1" indent="-698500" rtl="0">
              <a:spcBef>
                <a:spcPts val="0"/>
              </a:spcBef>
              <a:spcAft>
                <a:spcPts val="0"/>
              </a:spcAft>
              <a:buSzPts val="7200"/>
              <a:buChar char="•"/>
            </a:pPr>
            <a:r>
              <a:rPr lang="en-US" sz="7200"/>
              <a:t>bazel ... </a:t>
            </a:r>
          </a:p>
          <a:p>
            <a:pPr marL="914400" lvl="1" indent="-698500" rtl="0">
              <a:spcBef>
                <a:spcPts val="0"/>
              </a:spcBef>
              <a:spcAft>
                <a:spcPts val="0"/>
              </a:spcAft>
              <a:buSzPts val="7200"/>
              <a:buChar char="•"/>
            </a:pPr>
            <a:r>
              <a:rPr lang="en-US" sz="7200">
                <a:hlinkClick r:id="rId3"/>
              </a:rPr>
              <a:t>https://www.tensorflow.org/install/install_sources</a:t>
            </a:r>
          </a:p>
          <a:p>
            <a:pPr marL="469900" lvl="0" indent="-685800" rtl="0">
              <a:spcBef>
                <a:spcPts val="0"/>
              </a:spcBef>
              <a:buSzPts val="7200"/>
              <a:buChar char="●"/>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5300">
                <a:solidFill>
                  <a:schemeClr val="dk1"/>
                </a:solidFill>
                <a:latin typeface="Consolas"/>
                <a:ea typeface="Consolas"/>
                <a:cs typeface="Consolas"/>
                <a:sym typeface="Consolas"/>
              </a:rPr>
              <a:t>Sungs-MacBook-Pro:hunkim$ python3</a:t>
            </a:r>
          </a:p>
          <a:p>
            <a:pPr marL="0" lvl="0" indent="0" rtl="0">
              <a:lnSpc>
                <a:spcPct val="115000"/>
              </a:lnSpc>
              <a:spcBef>
                <a:spcPts val="0"/>
              </a:spcBef>
              <a:buNone/>
            </a:pPr>
            <a:r>
              <a:rPr lang="en-US" sz="5300">
                <a:solidFill>
                  <a:schemeClr val="dk1"/>
                </a:solidFill>
                <a:latin typeface="Consolas"/>
                <a:ea typeface="Consolas"/>
                <a:cs typeface="Consolas"/>
                <a:sym typeface="Consolas"/>
              </a:rPr>
              <a:t>Python 3.6.0 (v3.6.0:41df79263a11, Dec 22 2016, 17:23:13)</a:t>
            </a:r>
          </a:p>
          <a:p>
            <a:pPr marL="0" lvl="0" indent="0" rtl="0">
              <a:lnSpc>
                <a:spcPct val="115000"/>
              </a:lnSpc>
              <a:spcBef>
                <a:spcPts val="0"/>
              </a:spcBef>
              <a:buNone/>
            </a:pPr>
            <a:r>
              <a:rPr lang="en-US" sz="5300">
                <a:solidFill>
                  <a:schemeClr val="dk1"/>
                </a:solidFill>
                <a:latin typeface="Consolas"/>
                <a:ea typeface="Consolas"/>
                <a:cs typeface="Consolas"/>
                <a:sym typeface="Consolas"/>
              </a:rPr>
              <a:t>[GCC 4.2.1 (Apple Inc. build 5666) (dot 3)] on darwin</a:t>
            </a:r>
          </a:p>
          <a:p>
            <a:pPr marL="0" lvl="0" indent="0" rtl="0">
              <a:lnSpc>
                <a:spcPct val="115000"/>
              </a:lnSpc>
              <a:spcBef>
                <a:spcPts val="0"/>
              </a:spcBef>
              <a:buNone/>
            </a:pPr>
            <a:r>
              <a:rPr lang="en-US" sz="5300">
                <a:solidFill>
                  <a:schemeClr val="dk1"/>
                </a:solidFill>
                <a:latin typeface="Consolas"/>
                <a:ea typeface="Consolas"/>
                <a:cs typeface="Consolas"/>
                <a:sym typeface="Consolas"/>
              </a:rPr>
              <a:t>Type "help", "copyright", "credits" or "license" for more information.</a:t>
            </a:r>
          </a:p>
          <a:p>
            <a:pPr marL="0" lvl="0" indent="0" rtl="0">
              <a:lnSpc>
                <a:spcPct val="115000"/>
              </a:lnSpc>
              <a:spcBef>
                <a:spcPts val="0"/>
              </a:spcBef>
              <a:buNone/>
            </a:pPr>
            <a:r>
              <a:rPr lang="en-US" sz="5300">
                <a:solidFill>
                  <a:schemeClr val="dk1"/>
                </a:solidFill>
                <a:latin typeface="Consolas"/>
                <a:ea typeface="Consolas"/>
                <a:cs typeface="Consolas"/>
                <a:sym typeface="Consolas"/>
              </a:rPr>
              <a:t>&gt;&gt;&gt; import tensorflow as tf</a:t>
            </a:r>
          </a:p>
          <a:p>
            <a:pPr marL="0" lvl="0" indent="0" rtl="0">
              <a:lnSpc>
                <a:spcPct val="115000"/>
              </a:lnSpc>
              <a:spcBef>
                <a:spcPts val="0"/>
              </a:spcBef>
              <a:buNone/>
            </a:pPr>
            <a:r>
              <a:rPr lang="en-US" sz="5300">
                <a:solidFill>
                  <a:schemeClr val="dk1"/>
                </a:solidFill>
                <a:latin typeface="Consolas"/>
                <a:ea typeface="Consolas"/>
                <a:cs typeface="Consolas"/>
                <a:sym typeface="Consolas"/>
              </a:rPr>
              <a:t>&gt;&gt;&gt; tf.__version__</a:t>
            </a:r>
          </a:p>
          <a:p>
            <a:pPr marL="0" lvl="0" indent="0" rtl="0">
              <a:lnSpc>
                <a:spcPct val="115000"/>
              </a:lnSpc>
              <a:spcBef>
                <a:spcPts val="0"/>
              </a:spcBef>
              <a:buNone/>
            </a:pPr>
            <a:r>
              <a:rPr lang="en-US" sz="5300" b="1">
                <a:solidFill>
                  <a:schemeClr val="dk1"/>
                </a:solidFill>
                <a:latin typeface="Consolas"/>
                <a:ea typeface="Consolas"/>
                <a:cs typeface="Consolas"/>
                <a:sym typeface="Consolas"/>
              </a:rPr>
              <a:t>'1.0.0'</a:t>
            </a:r>
          </a:p>
          <a:p>
            <a:pPr marL="0" lvl="0" indent="0" rtl="0">
              <a:lnSpc>
                <a:spcPct val="115000"/>
              </a:lnSpc>
              <a:spcBef>
                <a:spcPts val="0"/>
              </a:spcBef>
              <a:buNone/>
            </a:pPr>
            <a:r>
              <a:rPr lang="en-US" sz="5300">
                <a:solidFill>
                  <a:schemeClr val="dk1"/>
                </a:solidFill>
                <a:latin typeface="Consolas"/>
                <a:ea typeface="Consolas"/>
                <a:cs typeface="Consolas"/>
                <a:sym typeface="Consolas"/>
              </a:rPr>
              <a:t>&gt;&gt;&gt;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TensorFlow </a:t>
            </a:r>
            <a:r>
              <a:rPr lang="en-US" sz="9100" b="0" i="0" u="none" strike="noStrike" cap="non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wrap="square" lIns="243800" tIns="243800" rIns="243800" bIns="243800" anchor="t" anchorCtr="0">
            <a:noAutofit/>
          </a:bodyPr>
          <a:lstStyle/>
          <a:p>
            <a:pPr marL="0" lvl="0" indent="0" rtl="0">
              <a:spcBef>
                <a:spcPts val="0"/>
              </a:spcBef>
              <a:buNone/>
            </a:pPr>
            <a:r>
              <a:rPr lang="en-US" sz="4300"/>
              <a:t>b’String’  ‘</a:t>
            </a:r>
            <a:r>
              <a:rPr lang="en-US" sz="4300" b="1"/>
              <a:t>b</a:t>
            </a:r>
            <a:r>
              <a:rPr lang="en-US" sz="4300"/>
              <a:t>’ indicates </a:t>
            </a:r>
            <a:r>
              <a:rPr lang="en-US" sz="4300" i="1"/>
              <a:t>Bytes literals</a:t>
            </a:r>
            <a:r>
              <a:rPr lang="en-US" sz="4300"/>
              <a:t>.  http://stackoverflow.com/questions/6269765/</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457889" y="5768181"/>
            <a:ext cx="21861965" cy="2179638"/>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Font typeface="Gill Sans"/>
              <a:buNone/>
            </a:pPr>
            <a:r>
              <a:rPr lang="en-US" sz="11800" b="0" i="0" u="none" strike="noStrike" cap="none">
                <a:solidFill>
                  <a:srgbClr val="000000"/>
                </a:solidFill>
                <a:latin typeface="Gill Sans"/>
                <a:ea typeface="Gill Sans"/>
                <a:cs typeface="Gill Sans"/>
                <a:sym typeface="Gill Sans"/>
              </a:rPr>
              <a:t>Shocking IT NEWS last years?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feed data and run graph (operation)</a:t>
            </a:r>
            <a:br>
              <a:rPr lang="en-US" sz="3700"/>
            </a:br>
            <a:r>
              <a:rPr lang="en-US" sz="3700" b="1" i="1"/>
              <a:t>sess.run (op) </a:t>
            </a:r>
          </a:p>
          <a:p>
            <a:pPr marL="0" lvl="0" indent="0" rtl="0">
              <a:spcBef>
                <a:spcPts val="0"/>
              </a:spcBef>
              <a:buNone/>
            </a:pPr>
            <a:endParaRPr sz="3700"/>
          </a:p>
        </p:txBody>
      </p:sp>
      <p:sp>
        <p:nvSpPr>
          <p:cNvPr id="534" name="Shape 534"/>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update variables </a:t>
            </a:r>
          </a:p>
          <a:p>
            <a:pPr marL="0" lvl="0" indent="0" rtl="0">
              <a:spcBef>
                <a:spcPts val="0"/>
              </a:spcBef>
              <a:buNone/>
            </a:pPr>
            <a:r>
              <a:rPr lang="en-US" sz="3700"/>
              <a:t>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sp>
        <p:nvSpPr>
          <p:cNvPr id="535" name="Shape 53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Build graph using </a:t>
            </a:r>
          </a:p>
          <a:p>
            <a:pPr marL="0" lvl="0" indent="0" rtl="0">
              <a:spcBef>
                <a:spcPts val="0"/>
              </a:spcBef>
              <a:buNone/>
            </a:pPr>
            <a:r>
              <a:rPr lang="en-US" sz="3700"/>
              <a:t>TensorFlow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wrap="square" lIns="91400" tIns="91400" rIns="91400" bIns="91400" anchor="t" anchorCtr="0">
            <a:noAutofit/>
          </a:bodyPr>
          <a:lstStyle/>
          <a:p>
            <a:pPr marL="469900" lvl="0" indent="-463550" rtl="0">
              <a:spcBef>
                <a:spcPts val="0"/>
              </a:spcBef>
              <a:buSzPts val="37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(2) feed data and run graph (operation)</a:t>
            </a:r>
            <a:br>
              <a:rPr lang="en-US" sz="3700"/>
            </a:br>
            <a:r>
              <a:rPr lang="en-US" sz="3700"/>
              <a:t>     </a:t>
            </a:r>
            <a:r>
              <a:rPr lang="en-US" sz="3700" b="1" i="1"/>
              <a:t>sess.run (op) </a:t>
            </a:r>
          </a:p>
          <a:p>
            <a:pPr marL="0" lvl="0" indent="0" rtl="0">
              <a:spcBef>
                <a:spcPts val="0"/>
              </a:spcBef>
              <a:buNone/>
            </a:pPr>
            <a:endParaRPr sz="3700"/>
          </a:p>
        </p:txBody>
      </p:sp>
      <p:sp>
        <p:nvSpPr>
          <p:cNvPr id="554" name="Shape 554"/>
          <p:cNvSpPr txBox="1"/>
          <p:nvPr/>
        </p:nvSpPr>
        <p:spPr>
          <a:xfrm>
            <a:off x="13043900" y="7196750"/>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(3) update variables 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feed data and run graph (operation)</a:t>
            </a:r>
            <a:br>
              <a:rPr lang="en-US" sz="3700"/>
            </a:br>
            <a:r>
              <a:rPr lang="en-US" sz="3700" b="1" i="1"/>
              <a:t>sess.run (op, feed_dict={x: x_data}) </a:t>
            </a:r>
          </a:p>
          <a:p>
            <a:pPr marL="0" lvl="0" indent="0" rtl="0">
              <a:spcBef>
                <a:spcPts val="0"/>
              </a:spcBef>
              <a:buNone/>
            </a:pPr>
            <a:endParaRPr sz="3700"/>
          </a:p>
        </p:txBody>
      </p:sp>
      <p:sp>
        <p:nvSpPr>
          <p:cNvPr id="568" name="Shape 568"/>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update variables </a:t>
            </a:r>
          </a:p>
          <a:p>
            <a:pPr marL="0" lvl="0" indent="0" rtl="0">
              <a:spcBef>
                <a:spcPts val="0"/>
              </a:spcBef>
              <a:buNone/>
            </a:pPr>
            <a:r>
              <a:rPr lang="en-US" sz="3700"/>
              <a:t>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Build graph using </a:t>
            </a:r>
          </a:p>
          <a:p>
            <a:pPr marL="0" lvl="0" indent="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Everything is </a:t>
            </a:r>
            <a:r>
              <a:rPr lang="en-US" b="1"/>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marL="0" lvl="0" indent="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marL="0" lvl="0" indent="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marL="0" lvl="0" indent="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3700" dirty="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wrap="square" lIns="91400" tIns="91400" rIns="91400" bIns="91400" anchor="ctr" anchorCtr="0">
            <a:noAutofit/>
          </a:bodyPr>
          <a:lstStyle/>
          <a:p>
            <a:pPr marL="0" lvl="0" indent="0" rtl="0">
              <a:spcBef>
                <a:spcPts val="0"/>
              </a:spcBef>
              <a:buNone/>
            </a:pPr>
            <a:r>
              <a:rPr lang="en-US" sz="4800"/>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feed data and run graph (operation)</a:t>
            </a:r>
            <a:br>
              <a:rPr lang="en-US" sz="3700"/>
            </a:br>
            <a:r>
              <a:rPr lang="en-US" sz="3700" b="1" i="1"/>
              <a:t>sess.run (op, feed_dict={x: x_data}) </a:t>
            </a:r>
          </a:p>
          <a:p>
            <a:pPr marL="0" lvl="0" indent="0" rtl="0">
              <a:spcBef>
                <a:spcPts val="0"/>
              </a:spcBef>
              <a:buNone/>
            </a:pPr>
            <a:endParaRPr sz="3700"/>
          </a:p>
        </p:txBody>
      </p:sp>
      <p:sp>
        <p:nvSpPr>
          <p:cNvPr id="615" name="Shape 615"/>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update variables </a:t>
            </a:r>
          </a:p>
          <a:p>
            <a:pPr marL="0" lvl="0" indent="0" rtl="0">
              <a:spcBef>
                <a:spcPts val="0"/>
              </a:spcBef>
              <a:buNone/>
            </a:pPr>
            <a:r>
              <a:rPr lang="en-US" sz="3700"/>
              <a:t>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Build graph using </a:t>
            </a:r>
          </a:p>
          <a:p>
            <a:pPr marL="0" lvl="0" indent="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a:t>Machine Learning Basics</a:t>
            </a:r>
          </a:p>
        </p:txBody>
      </p:sp>
      <p:sp>
        <p:nvSpPr>
          <p:cNvPr id="629" name="Shape 629"/>
          <p:cNvSpPr txBox="1">
            <a:spLocks noGrp="1"/>
          </p:cNvSpPr>
          <p:nvPr>
            <p:ph type="body" idx="1"/>
          </p:nvPr>
        </p:nvSpPr>
        <p:spPr>
          <a:xfrm>
            <a:off x="480561" y="3893343"/>
            <a:ext cx="23422877" cy="8036720"/>
          </a:xfrm>
          <a:prstGeom prst="rect">
            <a:avLst/>
          </a:prstGeom>
          <a:noFill/>
          <a:ln>
            <a:noFill/>
          </a:ln>
        </p:spPr>
        <p:txBody>
          <a:bodyPr wrap="square" lIns="71425" tIns="71425" rIns="71425" bIns="71425" anchor="ctr" anchorCtr="0">
            <a:noAutofit/>
          </a:bodyPr>
          <a:lstStyle/>
          <a:p>
            <a:pPr marL="457200" marR="0" lvl="0" indent="-836676" algn="l" rtl="0">
              <a:lnSpc>
                <a:spcPct val="100000"/>
              </a:lnSpc>
              <a:spcBef>
                <a:spcPts val="0"/>
              </a:spcBef>
              <a:spcAft>
                <a:spcPts val="0"/>
              </a:spcAft>
              <a:buSzPts val="9576"/>
              <a:buChar char="•"/>
            </a:pPr>
            <a:r>
              <a:rPr lang="en-US"/>
              <a:t>Linear Regression</a:t>
            </a:r>
          </a:p>
          <a:p>
            <a:pPr marL="457200" marR="0" lvl="0" indent="-836676" algn="l" rtl="0">
              <a:lnSpc>
                <a:spcPct val="100000"/>
              </a:lnSpc>
              <a:spcBef>
                <a:spcPts val="0"/>
              </a:spcBef>
              <a:spcAft>
                <a:spcPts val="0"/>
              </a:spcAft>
              <a:buSzPts val="9576"/>
              <a:buChar char="•"/>
            </a:pPr>
            <a:r>
              <a:rPr lang="en-US"/>
              <a:t>Logistic Regression (Binary classification)</a:t>
            </a:r>
          </a:p>
          <a:p>
            <a:pPr marL="457200" marR="0" lvl="0" indent="-836676" algn="l" rtl="0">
              <a:lnSpc>
                <a:spcPct val="100000"/>
              </a:lnSpc>
              <a:spcBef>
                <a:spcPts val="0"/>
              </a:spcBef>
              <a:spcAft>
                <a:spcPts val="0"/>
              </a:spcAft>
              <a:buSzPts val="9576"/>
              <a:buChar char="•"/>
            </a:pPr>
            <a:r>
              <a:rPr lang="en-US"/>
              <a:t>Softmax Classification</a:t>
            </a:r>
          </a:p>
          <a:p>
            <a:pPr marL="457200" marR="0" lvl="0" indent="-836676" algn="l" rtl="0">
              <a:lnSpc>
                <a:spcPct val="100000"/>
              </a:lnSpc>
              <a:spcBef>
                <a:spcPts val="0"/>
              </a:spcBef>
              <a:spcAft>
                <a:spcPts val="0"/>
              </a:spcAft>
              <a:buSzPts val="9576"/>
              <a:buChar char="•"/>
            </a:pPr>
            <a:r>
              <a:rPr lang="en-US"/>
              <a:t>Neural Networks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descr="pasted-image.jpeg"/>
          <p:cNvPicPr preferRelativeResize="0"/>
          <p:nvPr/>
        </p:nvPicPr>
        <p:blipFill rotWithShape="1">
          <a:blip r:embed="rId3">
            <a:alphaModFix/>
          </a:blip>
          <a:srcRect/>
          <a:stretch/>
        </p:blipFill>
        <p:spPr>
          <a:xfrm>
            <a:off x="0" y="0"/>
            <a:ext cx="24384001" cy="137160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Regression</a:t>
            </a:r>
          </a:p>
        </p:txBody>
      </p:sp>
      <p:pic>
        <p:nvPicPr>
          <p:cNvPr id="635" name="Shape 635"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636" name="Shape 636"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5766000" cy="6260500"/>
        </p:xfrm>
        <a:graphic>
          <a:graphicData uri="http://schemas.openxmlformats.org/drawingml/2006/table">
            <a:tbl>
              <a:tblPr>
                <a:noFill/>
                <a:tableStyleId>{4DC3414A-AD65-4D10-BF92-8ADC500E561D}</a:tableStyleId>
              </a:tblPr>
              <a:tblGrid>
                <a:gridCol w="2883000">
                  <a:extLst>
                    <a:ext uri="{9D8B030D-6E8A-4147-A177-3AD203B41FA5}">
                      <a16:colId xmlns:a16="http://schemas.microsoft.com/office/drawing/2014/main" val="20000"/>
                    </a:ext>
                  </a:extLst>
                </a:gridCol>
                <a:gridCol w="2883000">
                  <a:extLst>
                    <a:ext uri="{9D8B030D-6E8A-4147-A177-3AD203B41FA5}">
                      <a16:colId xmlns:a16="http://schemas.microsoft.com/office/drawing/2014/main" val="20001"/>
                    </a:ext>
                  </a:extLst>
                </a:gridCol>
              </a:tblGrid>
              <a:tr h="12521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x (hours)</a:t>
                      </a:r>
                    </a:p>
                  </a:txBody>
                  <a:tcPr marL="50800" marR="50800" marT="50800" marB="50800" anchor="ct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y (score)</a:t>
                      </a:r>
                    </a:p>
                  </a:txBody>
                  <a:tcPr marL="50800" marR="50800" marT="50800" marB="50800" anchor="ctr"/>
                </a:tc>
                <a:extLst>
                  <a:ext uri="{0D108BD9-81ED-4DB2-BD59-A6C34878D82A}">
                    <a16:rowId xmlns:a16="http://schemas.microsoft.com/office/drawing/2014/main" val="10000"/>
                  </a:ext>
                </a:extLst>
              </a:tr>
              <a:tr h="12521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10</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90</a:t>
                      </a:r>
                    </a:p>
                  </a:txBody>
                  <a:tcPr marL="50800" marR="50800" marT="50800" marB="50800" anchor="ctr">
                    <a:solidFill>
                      <a:srgbClr val="DCDEE0"/>
                    </a:solidFill>
                  </a:tcPr>
                </a:tc>
                <a:extLst>
                  <a:ext uri="{0D108BD9-81ED-4DB2-BD59-A6C34878D82A}">
                    <a16:rowId xmlns:a16="http://schemas.microsoft.com/office/drawing/2014/main" val="10001"/>
                  </a:ext>
                </a:extLst>
              </a:tr>
              <a:tr h="12521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9</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80</a:t>
                      </a:r>
                    </a:p>
                  </a:txBody>
                  <a:tcPr marL="50800" marR="50800" marT="50800" marB="50800" anchor="ctr">
                    <a:solidFill>
                      <a:srgbClr val="DCDEE0"/>
                    </a:solidFill>
                  </a:tcPr>
                </a:tc>
                <a:extLst>
                  <a:ext uri="{0D108BD9-81ED-4DB2-BD59-A6C34878D82A}">
                    <a16:rowId xmlns:a16="http://schemas.microsoft.com/office/drawing/2014/main" val="10002"/>
                  </a:ext>
                </a:extLst>
              </a:tr>
              <a:tr h="12521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50</a:t>
                      </a:r>
                    </a:p>
                  </a:txBody>
                  <a:tcPr marL="50800" marR="50800" marT="50800" marB="50800" anchor="ctr">
                    <a:solidFill>
                      <a:srgbClr val="DCDEE0"/>
                    </a:solidFill>
                  </a:tcPr>
                </a:tc>
                <a:extLst>
                  <a:ext uri="{0D108BD9-81ED-4DB2-BD59-A6C34878D82A}">
                    <a16:rowId xmlns:a16="http://schemas.microsoft.com/office/drawing/2014/main" val="10003"/>
                  </a:ext>
                </a:extLst>
              </a:tr>
              <a:tr h="12521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30</a:t>
                      </a:r>
                    </a:p>
                  </a:txBody>
                  <a:tcPr marL="50800" marR="50800" marT="50800" marB="50800" anchor="ctr">
                    <a:solidFill>
                      <a:srgbClr val="DCDEE0"/>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4865700" cy="5307200"/>
        </p:xfrm>
        <a:graphic>
          <a:graphicData uri="http://schemas.openxmlformats.org/drawingml/2006/table">
            <a:tbl>
              <a:tblPr>
                <a:noFill/>
                <a:tableStyleId>{4DC3414A-AD65-4D10-BF92-8ADC500E561D}</a:tableStyleId>
              </a:tblPr>
              <a:tblGrid>
                <a:gridCol w="2432850">
                  <a:extLst>
                    <a:ext uri="{9D8B030D-6E8A-4147-A177-3AD203B41FA5}">
                      <a16:colId xmlns:a16="http://schemas.microsoft.com/office/drawing/2014/main" val="20000"/>
                    </a:ext>
                  </a:extLst>
                </a:gridCol>
                <a:gridCol w="2432850">
                  <a:extLst>
                    <a:ext uri="{9D8B030D-6E8A-4147-A177-3AD203B41FA5}">
                      <a16:colId xmlns:a16="http://schemas.microsoft.com/office/drawing/2014/main" val="20001"/>
                    </a:ext>
                  </a:extLst>
                </a:gridCol>
              </a:tblGrid>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y</a:t>
                      </a:r>
                    </a:p>
                  </a:txBody>
                  <a:tcPr marL="50800" marR="50800" marT="50800" marB="50800" anchor="ctr">
                    <a:solidFill>
                      <a:srgbClr val="A6AAA9"/>
                    </a:solidFill>
                  </a:tcPr>
                </a:tc>
                <a:extLst>
                  <a:ext uri="{0D108BD9-81ED-4DB2-BD59-A6C34878D82A}">
                    <a16:rowId xmlns:a16="http://schemas.microsoft.com/office/drawing/2014/main" val="10000"/>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extLst>
                  <a:ext uri="{0D108BD9-81ED-4DB2-BD59-A6C34878D82A}">
                    <a16:rowId xmlns:a16="http://schemas.microsoft.com/office/drawing/2014/main" val="10001"/>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extLst>
                  <a:ext uri="{0D108BD9-81ED-4DB2-BD59-A6C34878D82A}">
                    <a16:rowId xmlns:a16="http://schemas.microsoft.com/office/drawing/2014/main" val="10002"/>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4865700" cy="5307200"/>
        </p:xfrm>
        <a:graphic>
          <a:graphicData uri="http://schemas.openxmlformats.org/drawingml/2006/table">
            <a:tbl>
              <a:tblPr>
                <a:noFill/>
                <a:tableStyleId>{4DC3414A-AD65-4D10-BF92-8ADC500E561D}</a:tableStyleId>
              </a:tblPr>
              <a:tblGrid>
                <a:gridCol w="2432850">
                  <a:extLst>
                    <a:ext uri="{9D8B030D-6E8A-4147-A177-3AD203B41FA5}">
                      <a16:colId xmlns:a16="http://schemas.microsoft.com/office/drawing/2014/main" val="20000"/>
                    </a:ext>
                  </a:extLst>
                </a:gridCol>
                <a:gridCol w="2432850">
                  <a:extLst>
                    <a:ext uri="{9D8B030D-6E8A-4147-A177-3AD203B41FA5}">
                      <a16:colId xmlns:a16="http://schemas.microsoft.com/office/drawing/2014/main" val="20001"/>
                    </a:ext>
                  </a:extLst>
                </a:gridCol>
              </a:tblGrid>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Y</a:t>
                      </a:r>
                    </a:p>
                  </a:txBody>
                  <a:tcPr marL="50800" marR="50800" marT="50800" marB="50800" anchor="ctr">
                    <a:solidFill>
                      <a:srgbClr val="A6AAA9"/>
                    </a:solidFill>
                  </a:tcPr>
                </a:tc>
                <a:extLst>
                  <a:ext uri="{0D108BD9-81ED-4DB2-BD59-A6C34878D82A}">
                    <a16:rowId xmlns:a16="http://schemas.microsoft.com/office/drawing/2014/main" val="10000"/>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extLst>
                  <a:ext uri="{0D108BD9-81ED-4DB2-BD59-A6C34878D82A}">
                    <a16:rowId xmlns:a16="http://schemas.microsoft.com/office/drawing/2014/main" val="10001"/>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extLst>
                  <a:ext uri="{0D108BD9-81ED-4DB2-BD59-A6C34878D82A}">
                    <a16:rowId xmlns:a16="http://schemas.microsoft.com/office/drawing/2014/main" val="10002"/>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extLst>
                  <a:ext uri="{0D108BD9-81ED-4DB2-BD59-A6C34878D82A}">
                    <a16:rowId xmlns:a16="http://schemas.microsoft.com/office/drawing/2014/main" val="10003"/>
                  </a:ext>
                </a:extLst>
              </a:tr>
            </a:tbl>
          </a:graphicData>
        </a:graphic>
      </p:graphicFrame>
      <p:pic>
        <p:nvPicPr>
          <p:cNvPr id="655" name="Shape 655"/>
          <p:cNvPicPr preferRelativeResize="0"/>
          <p:nvPr/>
        </p:nvPicPr>
        <p:blipFill rotWithShape="1">
          <a:blip r:embed="rId3">
            <a:alphaModFix/>
          </a:blip>
          <a:srcRect/>
          <a:stretch/>
        </p:blipFill>
        <p:spPr>
          <a:xfrm>
            <a:off x="12079138" y="5318918"/>
            <a:ext cx="7849184" cy="684034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62" name="Shape 66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63" name="Shape 66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64" name="Shape 66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wrap="square" lIns="91425" tIns="91425" rIns="91425" bIns="91425" anchor="t" anchorCtr="0">
            <a:noAutofit/>
          </a:bodyPr>
          <a:lstStyle/>
          <a:p>
            <a:pPr marL="0" lvl="0" indent="0">
              <a:spcBef>
                <a:spcPts val="0"/>
              </a:spcBef>
              <a:buNone/>
            </a:pPr>
            <a:r>
              <a:rPr lang="en-US" sz="4400">
                <a:latin typeface="Consolas"/>
                <a:ea typeface="Consolas"/>
                <a:cs typeface="Consolas"/>
                <a:sym typeface="Consolas"/>
              </a:rPr>
              <a:t>X = 2.5</a:t>
            </a:r>
          </a:p>
          <a:p>
            <a:pPr marL="0" lvl="0" indent="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72" name="Shape 67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73" name="Shape 67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74" name="Shape 67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pic>
        <p:nvPicPr>
          <p:cNvPr id="675" name="Shape 675" descr="pasted-image.pdf"/>
          <p:cNvPicPr preferRelativeResize="0"/>
          <p:nvPr/>
        </p:nvPicPr>
        <p:blipFill rotWithShape="1">
          <a:blip r:embed="rId7">
            <a:alphaModFix/>
          </a:blip>
          <a:srcRect/>
          <a:stretch/>
        </p:blipFill>
        <p:spPr>
          <a:xfrm>
            <a:off x="5273933" y="3666473"/>
            <a:ext cx="5112614" cy="768972"/>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82" name="Shape 68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83" name="Shape 68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84" name="Shape 68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91" name="Shape 691" descr="Line"/>
          <p:cNvPicPr preferRelativeResize="0"/>
          <p:nvPr/>
        </p:nvPicPr>
        <p:blipFill rotWithShape="1">
          <a:blip r:embed="rId4">
            <a:alphaModFix/>
          </a:blip>
          <a:srcRect/>
          <a:stretch/>
        </p:blipFill>
        <p:spPr>
          <a:xfrm rot="-762341">
            <a:off x="8953532" y="7496669"/>
            <a:ext cx="7740754" cy="101601"/>
          </a:xfrm>
          <a:prstGeom prst="rect">
            <a:avLst/>
          </a:prstGeom>
          <a:noFill/>
          <a:ln>
            <a:noFill/>
          </a:ln>
        </p:spPr>
      </p:pic>
      <p:cxnSp>
        <p:nvCxnSpPr>
          <p:cNvPr id="692" name="Shape 692"/>
          <p:cNvCxnSpPr/>
          <p:nvPr/>
        </p:nvCxnSpPr>
        <p:spPr>
          <a:xfrm rot="10800000" flipH="1">
            <a:off x="11549062" y="7806709"/>
            <a:ext cx="1" cy="1004730"/>
          </a:xfrm>
          <a:prstGeom prst="straightConnector1">
            <a:avLst/>
          </a:prstGeom>
          <a:noFill/>
          <a:ln w="50800" cap="flat" cmpd="sng">
            <a:solidFill>
              <a:schemeClr val="accent5"/>
            </a:solidFill>
            <a:prstDash val="solid"/>
            <a:miter lim="8000"/>
            <a:headEnd type="none" w="med" len="med"/>
            <a:tailEnd type="none" w="med" len="med"/>
          </a:ln>
        </p:spPr>
      </p:cxnSp>
      <p:cxnSp>
        <p:nvCxnSpPr>
          <p:cNvPr id="693" name="Shape 693"/>
          <p:cNvCxnSpPr/>
          <p:nvPr/>
        </p:nvCxnSpPr>
        <p:spPr>
          <a:xfrm rot="10800000" flipH="1">
            <a:off x="15942469" y="5467131"/>
            <a:ext cx="1" cy="1302546"/>
          </a:xfrm>
          <a:prstGeom prst="straightConnector1">
            <a:avLst/>
          </a:prstGeom>
          <a:noFill/>
          <a:ln w="50800" cap="flat" cmpd="sng">
            <a:solidFill>
              <a:schemeClr val="accent5"/>
            </a:solidFill>
            <a:prstDash val="solid"/>
            <a:miter lim="8000"/>
            <a:headEnd type="none" w="med" len="med"/>
            <a:tailEnd type="none" w="med" len="med"/>
          </a:ln>
        </p:spPr>
      </p:cxnSp>
      <p:cxnSp>
        <p:nvCxnSpPr>
          <p:cNvPr id="694" name="Shape 694"/>
          <p:cNvCxnSpPr/>
          <p:nvPr/>
        </p:nvCxnSpPr>
        <p:spPr>
          <a:xfrm rot="10800000" flipH="1">
            <a:off x="13727905" y="7128053"/>
            <a:ext cx="1" cy="179917"/>
          </a:xfrm>
          <a:prstGeom prst="straightConnector1">
            <a:avLst/>
          </a:prstGeom>
          <a:noFill/>
          <a:ln w="50800" cap="flat" cmpd="sng">
            <a:solidFill>
              <a:schemeClr val="accent5"/>
            </a:solidFill>
            <a:prstDash val="solid"/>
            <a:miter lim="8000"/>
            <a:headEnd type="none" w="med" len="med"/>
            <a:tailEnd type="none" w="med" len="med"/>
          </a:ln>
        </p:spPr>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00" name="Shape 700"/>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03" name="Shape 703"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04" name="Shape 704"/>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05" name="Shape 705"/>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06" name="Shape 706"/>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07" name="Shape 707"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08" name="Shape 708" descr="pasted-image.pdf"/>
          <p:cNvPicPr preferRelativeResize="0"/>
          <p:nvPr/>
        </p:nvPicPr>
        <p:blipFill rotWithShape="1">
          <a:blip r:embed="rId6">
            <a:alphaModFix/>
          </a:blip>
          <a:srcRect/>
          <a:stretch/>
        </p:blipFill>
        <p:spPr>
          <a:xfrm>
            <a:off x="6338520" y="5617854"/>
            <a:ext cx="2536032" cy="660798"/>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14" name="Shape 714"/>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17" name="Shape 717"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18" name="Shape 718"/>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19" name="Shape 719"/>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20" name="Shape 720"/>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21" name="Shape 721"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22" name="Shape 722" descr="pasted-image.pdf"/>
          <p:cNvPicPr preferRelativeResize="0"/>
          <p:nvPr/>
        </p:nvPicPr>
        <p:blipFill rotWithShape="1">
          <a:blip r:embed="rId6">
            <a:alphaModFix/>
          </a:blip>
          <a:srcRect/>
          <a:stretch/>
        </p:blipFill>
        <p:spPr>
          <a:xfrm>
            <a:off x="6718527" y="9700291"/>
            <a:ext cx="7170857" cy="1539946"/>
          </a:xfrm>
          <a:prstGeom prst="rect">
            <a:avLst/>
          </a:prstGeom>
          <a:noFill/>
          <a:ln>
            <a:noFill/>
          </a:ln>
        </p:spPr>
      </p:pic>
      <p:pic>
        <p:nvPicPr>
          <p:cNvPr id="723" name="Shape 723" descr="pasted-image.pdf"/>
          <p:cNvPicPr preferRelativeResize="0"/>
          <p:nvPr/>
        </p:nvPicPr>
        <p:blipFill rotWithShape="1">
          <a:blip r:embed="rId7">
            <a:alphaModFix/>
          </a:blip>
          <a:srcRect/>
          <a:stretch/>
        </p:blipFill>
        <p:spPr>
          <a:xfrm>
            <a:off x="5558428" y="7001290"/>
            <a:ext cx="9491056" cy="89213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descr="pasted-image.jpeg"/>
          <p:cNvPicPr preferRelativeResize="0"/>
          <p:nvPr/>
        </p:nvPicPr>
        <p:blipFill rotWithShape="1">
          <a:blip r:embed="rId3">
            <a:alphaModFix/>
          </a:blip>
          <a:srcRect/>
          <a:stretch/>
        </p:blipFill>
        <p:spPr>
          <a:xfrm>
            <a:off x="-5164" y="-945373"/>
            <a:ext cx="25261574" cy="168200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Cost function</a:t>
            </a:r>
          </a:p>
        </p:txBody>
      </p:sp>
      <p:pic>
        <p:nvPicPr>
          <p:cNvPr id="729" name="Shape 729" descr="pasted-image.pdf"/>
          <p:cNvPicPr preferRelativeResize="0"/>
          <p:nvPr/>
        </p:nvPicPr>
        <p:blipFill rotWithShape="1">
          <a:blip r:embed="rId3">
            <a:alphaModFix/>
          </a:blip>
          <a:srcRect/>
          <a:stretch/>
        </p:blipFill>
        <p:spPr>
          <a:xfrm>
            <a:off x="8750283" y="3985291"/>
            <a:ext cx="7170858" cy="1539946"/>
          </a:xfrm>
          <a:prstGeom prst="rect">
            <a:avLst/>
          </a:prstGeom>
          <a:noFill/>
          <a:ln>
            <a:noFill/>
          </a:ln>
        </p:spPr>
      </p:pic>
      <p:pic>
        <p:nvPicPr>
          <p:cNvPr id="730" name="Shape 730" descr="pasted-image.pdf"/>
          <p:cNvPicPr preferRelativeResize="0"/>
          <p:nvPr/>
        </p:nvPicPr>
        <p:blipFill rotWithShape="1">
          <a:blip r:embed="rId4">
            <a:alphaModFix/>
          </a:blip>
          <a:srcRect/>
          <a:stretch/>
        </p:blipFill>
        <p:spPr>
          <a:xfrm>
            <a:off x="9683243" y="6128191"/>
            <a:ext cx="3628046" cy="545682"/>
          </a:xfrm>
          <a:prstGeom prst="rect">
            <a:avLst/>
          </a:prstGeom>
          <a:noFill/>
          <a:ln>
            <a:noFill/>
          </a:ln>
        </p:spPr>
      </p:pic>
      <p:pic>
        <p:nvPicPr>
          <p:cNvPr id="731" name="Shape 731" descr="pasted-image.pdf"/>
          <p:cNvPicPr preferRelativeResize="0"/>
          <p:nvPr/>
        </p:nvPicPr>
        <p:blipFill rotWithShape="1">
          <a:blip r:embed="rId5">
            <a:alphaModFix/>
          </a:blip>
          <a:srcRect/>
          <a:stretch/>
        </p:blipFill>
        <p:spPr>
          <a:xfrm>
            <a:off x="7258905" y="9255342"/>
            <a:ext cx="9876236" cy="1768079"/>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Simplified hypothesis in TF</a:t>
            </a:r>
          </a:p>
        </p:txBody>
      </p:sp>
      <p:pic>
        <p:nvPicPr>
          <p:cNvPr id="737" name="Shape 737" descr="pasted-image.pdf"/>
          <p:cNvPicPr preferRelativeResize="0"/>
          <p:nvPr/>
        </p:nvPicPr>
        <p:blipFill rotWithShape="1">
          <a:blip r:embed="rId3">
            <a:alphaModFix/>
          </a:blip>
          <a:srcRect/>
          <a:stretch/>
        </p:blipFill>
        <p:spPr>
          <a:xfrm>
            <a:off x="1950758" y="6187436"/>
            <a:ext cx="3321845" cy="660798"/>
          </a:xfrm>
          <a:prstGeom prst="rect">
            <a:avLst/>
          </a:prstGeom>
          <a:noFill/>
          <a:ln>
            <a:noFill/>
          </a:ln>
        </p:spPr>
      </p:pic>
      <p:pic>
        <p:nvPicPr>
          <p:cNvPr id="738" name="Shape 738" descr="pasted-image.pdf"/>
          <p:cNvPicPr preferRelativeResize="0"/>
          <p:nvPr/>
        </p:nvPicPr>
        <p:blipFill rotWithShape="1">
          <a:blip r:embed="rId4">
            <a:alphaModFix/>
          </a:blip>
          <a:srcRect/>
          <a:stretch/>
        </p:blipFill>
        <p:spPr>
          <a:xfrm>
            <a:off x="2293658" y="9119868"/>
            <a:ext cx="9036845" cy="1768079"/>
          </a:xfrm>
          <a:prstGeom prst="rect">
            <a:avLst/>
          </a:prstGeom>
          <a:noFill/>
          <a:ln>
            <a:noFill/>
          </a:ln>
        </p:spPr>
      </p:pic>
      <p:pic>
        <p:nvPicPr>
          <p:cNvPr id="739" name="Shape 739" descr="pasted-image.png"/>
          <p:cNvPicPr preferRelativeResize="0"/>
          <p:nvPr/>
        </p:nvPicPr>
        <p:blipFill rotWithShape="1">
          <a:blip r:embed="rId5">
            <a:alphaModFix/>
          </a:blip>
          <a:srcRect/>
          <a:stretch/>
        </p:blipFill>
        <p:spPr>
          <a:xfrm>
            <a:off x="15722600" y="5911211"/>
            <a:ext cx="6950465" cy="1213247"/>
          </a:xfrm>
          <a:prstGeom prst="rect">
            <a:avLst/>
          </a:prstGeom>
          <a:noFill/>
          <a:ln>
            <a:noFill/>
          </a:ln>
        </p:spPr>
      </p:pic>
      <p:pic>
        <p:nvPicPr>
          <p:cNvPr id="740" name="Shape 740" descr="pasted-image.png"/>
          <p:cNvPicPr preferRelativeResize="0"/>
          <p:nvPr/>
        </p:nvPicPr>
        <p:blipFill rotWithShape="1">
          <a:blip r:embed="rId6">
            <a:alphaModFix/>
          </a:blip>
          <a:srcRect/>
          <a:stretch/>
        </p:blipFill>
        <p:spPr>
          <a:xfrm>
            <a:off x="9067800" y="11076781"/>
            <a:ext cx="14406788" cy="1241317"/>
          </a:xfrm>
          <a:prstGeom prst="rect">
            <a:avLst/>
          </a:prstGeom>
          <a:noFill/>
          <a:ln>
            <a:noFill/>
          </a:ln>
        </p:spPr>
      </p:pic>
      <p:pic>
        <p:nvPicPr>
          <p:cNvPr id="741" name="Shape 741" descr="pasted-image.png"/>
          <p:cNvPicPr preferRelativeResize="0"/>
          <p:nvPr/>
        </p:nvPicPr>
        <p:blipFill rotWithShape="1">
          <a:blip r:embed="rId7">
            <a:alphaModFix/>
          </a:blip>
          <a:srcRect/>
          <a:stretch/>
        </p:blipFill>
        <p:spPr>
          <a:xfrm>
            <a:off x="11480800" y="5942533"/>
            <a:ext cx="3321844" cy="1049004"/>
          </a:xfrm>
          <a:prstGeom prst="rect">
            <a:avLst/>
          </a:prstGeom>
          <a:noFill/>
          <a:ln>
            <a:noFill/>
          </a:ln>
        </p:spPr>
      </p:pic>
      <p:pic>
        <p:nvPicPr>
          <p:cNvPr id="742" name="Shape 742" descr="pasted-image.png"/>
          <p:cNvPicPr preferRelativeResize="0"/>
          <p:nvPr/>
        </p:nvPicPr>
        <p:blipFill rotWithShape="1">
          <a:blip r:embed="rId8">
            <a:alphaModFix/>
          </a:blip>
          <a:srcRect/>
          <a:stretch/>
        </p:blipFill>
        <p:spPr>
          <a:xfrm>
            <a:off x="14792720" y="5987169"/>
            <a:ext cx="1178042" cy="88353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Goal: Minimize cost</a:t>
            </a:r>
          </a:p>
        </p:txBody>
      </p:sp>
      <p:pic>
        <p:nvPicPr>
          <p:cNvPr id="748" name="Shape 748" descr="pasted-image.pdf"/>
          <p:cNvPicPr preferRelativeResize="0"/>
          <p:nvPr/>
        </p:nvPicPr>
        <p:blipFill rotWithShape="1">
          <a:blip r:embed="rId3">
            <a:alphaModFix/>
          </a:blip>
          <a:srcRect/>
          <a:stretch/>
        </p:blipFill>
        <p:spPr>
          <a:xfrm>
            <a:off x="7779339" y="5986188"/>
            <a:ext cx="9278700" cy="17436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54" name="Shape 754"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4865700" cy="5307200"/>
        </p:xfrm>
        <a:graphic>
          <a:graphicData uri="http://schemas.openxmlformats.org/drawingml/2006/table">
            <a:tbl>
              <a:tblPr>
                <a:noFill/>
                <a:tableStyleId>{4DC3414A-AD65-4D10-BF92-8ADC500E561D}</a:tableStyleId>
              </a:tblPr>
              <a:tblGrid>
                <a:gridCol w="2432850">
                  <a:extLst>
                    <a:ext uri="{9D8B030D-6E8A-4147-A177-3AD203B41FA5}">
                      <a16:colId xmlns:a16="http://schemas.microsoft.com/office/drawing/2014/main" val="20000"/>
                    </a:ext>
                  </a:extLst>
                </a:gridCol>
                <a:gridCol w="2432850">
                  <a:extLst>
                    <a:ext uri="{9D8B030D-6E8A-4147-A177-3AD203B41FA5}">
                      <a16:colId xmlns:a16="http://schemas.microsoft.com/office/drawing/2014/main" val="20001"/>
                    </a:ext>
                  </a:extLst>
                </a:gridCol>
              </a:tblGrid>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Y</a:t>
                      </a:r>
                    </a:p>
                  </a:txBody>
                  <a:tcPr marL="50800" marR="50800" marT="50800" marB="50800" anchor="ctr">
                    <a:solidFill>
                      <a:srgbClr val="A6AAA9"/>
                    </a:solidFill>
                  </a:tcPr>
                </a:tc>
                <a:extLst>
                  <a:ext uri="{0D108BD9-81ED-4DB2-BD59-A6C34878D82A}">
                    <a16:rowId xmlns:a16="http://schemas.microsoft.com/office/drawing/2014/main" val="10000"/>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extLst>
                  <a:ext uri="{0D108BD9-81ED-4DB2-BD59-A6C34878D82A}">
                    <a16:rowId xmlns:a16="http://schemas.microsoft.com/office/drawing/2014/main" val="10001"/>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extLst>
                  <a:ext uri="{0D108BD9-81ED-4DB2-BD59-A6C34878D82A}">
                    <a16:rowId xmlns:a16="http://schemas.microsoft.com/office/drawing/2014/main" val="10002"/>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extLst>
                  <a:ext uri="{0D108BD9-81ED-4DB2-BD59-A6C34878D82A}">
                    <a16:rowId xmlns:a16="http://schemas.microsoft.com/office/drawing/2014/main" val="10003"/>
                  </a:ext>
                </a:extLst>
              </a:tr>
            </a:tbl>
          </a:graphicData>
        </a:graphic>
      </p:graphicFrame>
      <p:sp>
        <p:nvSpPr>
          <p:cNvPr id="756" name="Shape 756"/>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1" u="none" strike="noStrike" cap="none">
                <a:solidFill>
                  <a:srgbClr val="000000"/>
                </a:solidFill>
                <a:latin typeface="Gill Sans"/>
                <a:ea typeface="Gill Sans"/>
                <a:cs typeface="Gill Sans"/>
                <a:sym typeface="Gill Sans"/>
              </a:rPr>
              <a:t>W</a:t>
            </a:r>
            <a:r>
              <a:rPr lang="en-US" sz="5600" b="0" i="0" u="none" strike="noStrike" cap="none">
                <a:solidFill>
                  <a:srgbClr val="000000"/>
                </a:solidFill>
                <a:latin typeface="Gill Sans"/>
                <a:ea typeface="Gill Sans"/>
                <a:cs typeface="Gill Sans"/>
                <a:sym typeface="Gill Sans"/>
              </a:rPr>
              <a:t>=1, </a:t>
            </a:r>
            <a:r>
              <a:rPr lang="en-US" sz="5600" b="0" i="1" u="none" strike="noStrike" cap="none">
                <a:solidFill>
                  <a:srgbClr val="000000"/>
                </a:solidFill>
                <a:latin typeface="Gill Sans"/>
                <a:ea typeface="Gill Sans"/>
                <a:cs typeface="Gill Sans"/>
                <a:sym typeface="Gill Sans"/>
              </a:rPr>
              <a:t>cost(W)</a:t>
            </a:r>
            <a:r>
              <a:rPr lang="en-US" sz="5600" b="0" i="0" u="none" strike="noStrike" cap="none">
                <a:solidFill>
                  <a:srgbClr val="000000"/>
                </a:solidFill>
                <a:latin typeface="Gill Sans"/>
                <a:ea typeface="Gill Sans"/>
                <a:cs typeface="Gill Sans"/>
                <a:sym typeface="Gill Sans"/>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62" name="Shape 762"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4865700" cy="5307200"/>
        </p:xfrm>
        <a:graphic>
          <a:graphicData uri="http://schemas.openxmlformats.org/drawingml/2006/table">
            <a:tbl>
              <a:tblPr>
                <a:noFill/>
                <a:tableStyleId>{4DC3414A-AD65-4D10-BF92-8ADC500E561D}</a:tableStyleId>
              </a:tblPr>
              <a:tblGrid>
                <a:gridCol w="2432850">
                  <a:extLst>
                    <a:ext uri="{9D8B030D-6E8A-4147-A177-3AD203B41FA5}">
                      <a16:colId xmlns:a16="http://schemas.microsoft.com/office/drawing/2014/main" val="20000"/>
                    </a:ext>
                  </a:extLst>
                </a:gridCol>
                <a:gridCol w="2432850">
                  <a:extLst>
                    <a:ext uri="{9D8B030D-6E8A-4147-A177-3AD203B41FA5}">
                      <a16:colId xmlns:a16="http://schemas.microsoft.com/office/drawing/2014/main" val="20001"/>
                    </a:ext>
                  </a:extLst>
                </a:gridCol>
              </a:tblGrid>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Y</a:t>
                      </a:r>
                    </a:p>
                  </a:txBody>
                  <a:tcPr marL="50800" marR="50800" marT="50800" marB="50800" anchor="ctr">
                    <a:solidFill>
                      <a:srgbClr val="A6AAA9"/>
                    </a:solidFill>
                  </a:tcPr>
                </a:tc>
                <a:extLst>
                  <a:ext uri="{0D108BD9-81ED-4DB2-BD59-A6C34878D82A}">
                    <a16:rowId xmlns:a16="http://schemas.microsoft.com/office/drawing/2014/main" val="10000"/>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1</a:t>
                      </a:r>
                    </a:p>
                  </a:txBody>
                  <a:tcPr marL="50800" marR="50800" marT="50800" marB="50800" anchor="ctr">
                    <a:solidFill>
                      <a:srgbClr val="DCDEE0"/>
                    </a:solidFill>
                  </a:tcPr>
                </a:tc>
                <a:extLst>
                  <a:ext uri="{0D108BD9-81ED-4DB2-BD59-A6C34878D82A}">
                    <a16:rowId xmlns:a16="http://schemas.microsoft.com/office/drawing/2014/main" val="10001"/>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2</a:t>
                      </a:r>
                    </a:p>
                  </a:txBody>
                  <a:tcPr marL="50800" marR="50800" marT="50800" marB="50800" anchor="ctr">
                    <a:solidFill>
                      <a:srgbClr val="DCDEE0"/>
                    </a:solidFill>
                  </a:tcPr>
                </a:tc>
                <a:extLst>
                  <a:ext uri="{0D108BD9-81ED-4DB2-BD59-A6C34878D82A}">
                    <a16:rowId xmlns:a16="http://schemas.microsoft.com/office/drawing/2014/main" val="10002"/>
                  </a:ext>
                </a:extLst>
              </a:tr>
              <a:tr h="1326800">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Font typeface="Helvetica Neue Light"/>
                        <a:buNone/>
                      </a:pPr>
                      <a:r>
                        <a:rPr lang="en-US" sz="3600" u="none" strike="noStrike" cap="none"/>
                        <a:t>3</a:t>
                      </a:r>
                    </a:p>
                  </a:txBody>
                  <a:tcPr marL="50800" marR="50800" marT="50800" marB="50800" anchor="ctr">
                    <a:solidFill>
                      <a:srgbClr val="DCDEE0"/>
                    </a:solidFill>
                  </a:tcPr>
                </a:tc>
                <a:extLst>
                  <a:ext uri="{0D108BD9-81ED-4DB2-BD59-A6C34878D82A}">
                    <a16:rowId xmlns:a16="http://schemas.microsoft.com/office/drawing/2014/main" val="10003"/>
                  </a:ext>
                </a:extLst>
              </a:tr>
            </a:tbl>
          </a:graphicData>
        </a:graphic>
      </p:graphicFrame>
      <p:sp>
        <p:nvSpPr>
          <p:cNvPr id="764" name="Shape 764"/>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W=1, cost(W)=0</a:t>
            </a:r>
          </a:p>
        </p:txBody>
      </p:sp>
      <p:pic>
        <p:nvPicPr>
          <p:cNvPr id="765" name="Shape 765" descr="pasted-image.pdf"/>
          <p:cNvPicPr preferRelativeResize="0"/>
          <p:nvPr/>
        </p:nvPicPr>
        <p:blipFill rotWithShape="1">
          <a:blip r:embed="rId4">
            <a:alphaModFix/>
          </a:blip>
          <a:srcRect/>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W=0, cost(W)=4.67</a:t>
            </a:r>
          </a:p>
        </p:txBody>
      </p:sp>
      <p:pic>
        <p:nvPicPr>
          <p:cNvPr id="767" name="Shape 767" descr="pasted-image.pdf"/>
          <p:cNvPicPr preferRelativeResize="0"/>
          <p:nvPr/>
        </p:nvPicPr>
        <p:blipFill rotWithShape="1">
          <a:blip r:embed="rId5">
            <a:alphaModFix/>
          </a:blip>
          <a:srcRect/>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W=2, cost(W)=?</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ts val="9576"/>
              <a:buFont typeface="Gill Sans"/>
              <a:buChar char="•"/>
            </a:pPr>
            <a:r>
              <a:rPr lang="en-US" sz="5600" b="0" i="0" u="none" strike="noStrike" cap="none">
                <a:solidFill>
                  <a:srgbClr val="000000"/>
                </a:solidFill>
                <a:latin typeface="Gill Sans"/>
                <a:ea typeface="Gill Sans"/>
                <a:cs typeface="Gill Sans"/>
                <a:sym typeface="Gill Sans"/>
              </a:rPr>
              <a:t>W=2, cost(W)=4.67</a:t>
            </a:r>
          </a:p>
        </p:txBody>
      </p:sp>
      <p:pic>
        <p:nvPicPr>
          <p:cNvPr id="777" name="Shape 777" descr="pasted-image.png"/>
          <p:cNvPicPr preferRelativeResize="0"/>
          <p:nvPr/>
        </p:nvPicPr>
        <p:blipFill rotWithShape="1">
          <a:blip r:embed="rId3">
            <a:alphaModFix/>
          </a:blip>
          <a:srcRect/>
          <a:stretch/>
        </p:blipFill>
        <p:spPr>
          <a:xfrm>
            <a:off x="13355443" y="3786206"/>
            <a:ext cx="10680000" cy="7929600"/>
          </a:xfrm>
          <a:prstGeom prst="rect">
            <a:avLst/>
          </a:prstGeom>
          <a:noFill/>
          <a:ln>
            <a:noFill/>
          </a:ln>
        </p:spPr>
      </p:pic>
      <p:pic>
        <p:nvPicPr>
          <p:cNvPr id="778" name="Shape 778" descr="pasted-image.pdf"/>
          <p:cNvPicPr preferRelativeResize="0"/>
          <p:nvPr/>
        </p:nvPicPr>
        <p:blipFill rotWithShape="1">
          <a:blip r:embed="rId4">
            <a:alphaModFix/>
          </a:blip>
          <a:srcRect/>
          <a:stretch/>
        </p:blipFill>
        <p:spPr>
          <a:xfrm>
            <a:off x="500253" y="3115933"/>
            <a:ext cx="9036900" cy="176820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How to minimize cost?</a:t>
            </a:r>
          </a:p>
        </p:txBody>
      </p:sp>
      <p:pic>
        <p:nvPicPr>
          <p:cNvPr id="784" name="Shape 784" descr="pasted-image.pdf"/>
          <p:cNvPicPr preferRelativeResize="0"/>
          <p:nvPr/>
        </p:nvPicPr>
        <p:blipFill rotWithShape="1">
          <a:blip r:embed="rId3">
            <a:alphaModFix/>
          </a:blip>
          <a:srcRect/>
          <a:stretch/>
        </p:blipFill>
        <p:spPr>
          <a:xfrm>
            <a:off x="7673578" y="3218733"/>
            <a:ext cx="9036844" cy="1768079"/>
          </a:xfrm>
          <a:prstGeom prst="rect">
            <a:avLst/>
          </a:prstGeom>
          <a:noFill/>
          <a:ln>
            <a:noFill/>
          </a:ln>
        </p:spPr>
      </p:pic>
      <p:pic>
        <p:nvPicPr>
          <p:cNvPr id="785" name="Shape 785" descr="pasted-image.png"/>
          <p:cNvPicPr preferRelativeResize="0"/>
          <p:nvPr/>
        </p:nvPicPr>
        <p:blipFill rotWithShape="1">
          <a:blip r:embed="rId4">
            <a:alphaModFix/>
          </a:blip>
          <a:srcRect/>
          <a:stretch/>
        </p:blipFill>
        <p:spPr>
          <a:xfrm>
            <a:off x="6369843" y="5393531"/>
            <a:ext cx="10679907" cy="7929563"/>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791" name="Shape 791" descr="pasted-image.pdf"/>
          <p:cNvPicPr preferRelativeResize="0"/>
          <p:nvPr/>
        </p:nvPicPr>
        <p:blipFill rotWithShape="1">
          <a:blip r:embed="rId3">
            <a:alphaModFix/>
          </a:blip>
          <a:srcRect/>
          <a:stretch/>
        </p:blipFill>
        <p:spPr>
          <a:xfrm>
            <a:off x="3668910" y="8267630"/>
            <a:ext cx="7054500" cy="1375200"/>
          </a:xfrm>
          <a:prstGeom prst="rect">
            <a:avLst/>
          </a:prstGeom>
          <a:noFill/>
          <a:ln>
            <a:noFill/>
          </a:ln>
        </p:spPr>
      </p:pic>
      <p:pic>
        <p:nvPicPr>
          <p:cNvPr id="792" name="Shape 792" descr="pasted-image.pdf"/>
          <p:cNvPicPr preferRelativeResize="0"/>
          <p:nvPr/>
        </p:nvPicPr>
        <p:blipFill rotWithShape="1">
          <a:blip r:embed="rId4">
            <a:alphaModFix/>
          </a:blip>
          <a:srcRect/>
          <a:stretch/>
        </p:blipFill>
        <p:spPr>
          <a:xfrm>
            <a:off x="3284934" y="4185507"/>
            <a:ext cx="9358200" cy="1768200"/>
          </a:xfrm>
          <a:prstGeom prst="rect">
            <a:avLst/>
          </a:prstGeom>
          <a:noFill/>
          <a:ln>
            <a:noFill/>
          </a:ln>
        </p:spPr>
      </p:pic>
      <p:pic>
        <p:nvPicPr>
          <p:cNvPr id="793" name="Shape 793" descr="pasted-image.png"/>
          <p:cNvPicPr preferRelativeResize="0"/>
          <p:nvPr/>
        </p:nvPicPr>
        <p:blipFill rotWithShape="1">
          <a:blip r:embed="rId5">
            <a:alphaModFix/>
          </a:blip>
          <a:srcRect/>
          <a:stretch/>
        </p:blipFill>
        <p:spPr>
          <a:xfrm>
            <a:off x="13355443" y="3786206"/>
            <a:ext cx="10680000" cy="792960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Gradient descent algorithm in TF</a:t>
            </a:r>
          </a:p>
        </p:txBody>
      </p:sp>
      <p:pic>
        <p:nvPicPr>
          <p:cNvPr id="799" name="Shape 799" descr="pasted-image.pdf"/>
          <p:cNvPicPr preferRelativeResize="0"/>
          <p:nvPr/>
        </p:nvPicPr>
        <p:blipFill rotWithShape="1">
          <a:blip r:embed="rId3">
            <a:alphaModFix/>
          </a:blip>
          <a:srcRect/>
          <a:stretch/>
        </p:blipFill>
        <p:spPr>
          <a:xfrm>
            <a:off x="7119937" y="5973960"/>
            <a:ext cx="10144126" cy="1768080"/>
          </a:xfrm>
          <a:prstGeom prst="rect">
            <a:avLst/>
          </a:prstGeom>
          <a:noFill/>
          <a:ln>
            <a:noFill/>
          </a:ln>
        </p:spPr>
      </p:pic>
      <p:pic>
        <p:nvPicPr>
          <p:cNvPr id="800" name="Shape 800" descr="pasted-image.png"/>
          <p:cNvPicPr preferRelativeResize="0"/>
          <p:nvPr/>
        </p:nvPicPr>
        <p:blipFill rotWithShape="1">
          <a:blip r:embed="rId4">
            <a:alphaModFix/>
          </a:blip>
          <a:srcRect/>
          <a:stretch/>
        </p:blipFill>
        <p:spPr>
          <a:xfrm>
            <a:off x="1295400" y="9483986"/>
            <a:ext cx="22725743" cy="2254333"/>
          </a:xfrm>
          <a:prstGeom prst="rect">
            <a:avLst/>
          </a:prstGeom>
          <a:noFill/>
          <a:ln>
            <a:noFill/>
          </a:ln>
        </p:spPr>
      </p:pic>
      <p:pic>
        <p:nvPicPr>
          <p:cNvPr id="801" name="Shape 801" descr="pasted-image.pdf"/>
          <p:cNvPicPr preferRelativeResize="0"/>
          <p:nvPr/>
        </p:nvPicPr>
        <p:blipFill rotWithShape="1">
          <a:blip r:embed="rId5">
            <a:alphaModFix/>
          </a:blip>
          <a:srcRect/>
          <a:stretch/>
        </p:blipFill>
        <p:spPr>
          <a:xfrm>
            <a:off x="8664760" y="3929530"/>
            <a:ext cx="7054500" cy="137520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feed data and run graph (operation)</a:t>
            </a:r>
            <a:br>
              <a:rPr lang="en-US" sz="3700"/>
            </a:br>
            <a:r>
              <a:rPr lang="en-US" sz="3700" b="1" i="1"/>
              <a:t>sess.run (op, feed_dict={x: x_data}) </a:t>
            </a:r>
          </a:p>
          <a:p>
            <a:pPr marL="0" lvl="0" indent="0" rtl="0">
              <a:spcBef>
                <a:spcPts val="0"/>
              </a:spcBef>
              <a:buNone/>
            </a:pPr>
            <a:endParaRPr sz="3700"/>
          </a:p>
        </p:txBody>
      </p:sp>
      <p:sp>
        <p:nvSpPr>
          <p:cNvPr id="808" name="Shape 80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update variables </a:t>
            </a:r>
          </a:p>
          <a:p>
            <a:pPr marL="0" lvl="0" indent="0" rtl="0">
              <a:spcBef>
                <a:spcPts val="0"/>
              </a:spcBef>
              <a:buNone/>
            </a:pPr>
            <a:r>
              <a:rPr lang="en-US" sz="3700"/>
              <a:t>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Build graph using </a:t>
            </a:r>
          </a:p>
          <a:p>
            <a:pPr marL="0" lvl="0" indent="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Shape 317" descr="pasted-image.png"/>
          <p:cNvPicPr preferRelativeResize="0"/>
          <p:nvPr/>
        </p:nvPicPr>
        <p:blipFill rotWithShape="1">
          <a:blip r:embed="rId3">
            <a:alphaModFix/>
          </a:blip>
          <a:srcRect/>
          <a:stretch/>
        </p:blipFill>
        <p:spPr>
          <a:xfrm>
            <a:off x="-244575" y="-43025"/>
            <a:ext cx="25396800" cy="139503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marL="0" lvl="0" indent="0" rtl="0">
              <a:spcBef>
                <a:spcPts val="0"/>
              </a:spcBef>
              <a:buNone/>
            </a:pPr>
            <a:r>
              <a:rPr lang="en-US"/>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3700" i="1">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Our hypothesis XW+b</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hypothesis = x_train * W + b</a:t>
            </a:r>
          </a:p>
        </p:txBody>
      </p:sp>
      <p:sp>
        <p:nvSpPr>
          <p:cNvPr id="826" name="Shape 826"/>
          <p:cNvSpPr txBox="1"/>
          <p:nvPr/>
        </p:nvSpPr>
        <p:spPr>
          <a:xfrm>
            <a:off x="2171700" y="118491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marL="0" lvl="0" indent="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700" u="sng" dirty="0">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w="9525" cap="flat" cmpd="sng">
            <a:solidFill>
              <a:srgbClr val="4A86E8"/>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title"/>
          </p:nvPr>
        </p:nvSpPr>
        <p:spPr>
          <a:xfrm>
            <a:off x="2108200" y="357175"/>
            <a:ext cx="20231100" cy="3428700"/>
          </a:xfrm>
          <a:prstGeom prst="rect">
            <a:avLst/>
          </a:prstGeom>
        </p:spPr>
        <p:txBody>
          <a:bodyPr wrap="square" lIns="91400" tIns="91400" rIns="91400" bIns="91400" anchor="ctr" anchorCtr="0">
            <a:noAutofit/>
          </a:bodyPr>
          <a:lstStyle/>
          <a:p>
            <a:pPr marL="0" lvl="0" indent="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marL="0" lvl="0" indent="0" rtl="0">
              <a:lnSpc>
                <a:spcPct val="115000"/>
              </a:lnSpc>
              <a:spcBef>
                <a:spcPts val="0"/>
              </a:spcBef>
              <a:buNone/>
            </a:pPr>
            <a:endParaRPr sz="48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4800" b="1">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lang="en-US" sz="4800" b="1">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b="1">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400" b="1">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lang="en-US" sz="2400" b="1">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p>
          <a:p>
            <a:pPr marL="0" lvl="0" indent="0" rtl="0">
              <a:lnSpc>
                <a:spcPct val="115000"/>
              </a:lnSpc>
              <a:spcBef>
                <a:spcPts val="0"/>
              </a:spcBef>
              <a:buNone/>
            </a:pPr>
            <a:endParaRPr sz="2400" i="1">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Our hypothesis XW+b</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hypothesis = x_train * W + b</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cost = tf.reduce_mean(tf.square(hypothesis - y_train))</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train = optimizer.minimize(cost)</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sess.run(tf.global_variables_initializer())</a:t>
            </a:r>
          </a:p>
          <a:p>
            <a:pPr marL="0"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2400" b="1">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lang="en-US" sz="2400" b="1">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sess.run(train)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p>
        </p:txBody>
      </p:sp>
      <p:sp>
        <p:nvSpPr>
          <p:cNvPr id="852" name="Shape 852"/>
          <p:cNvSpPr txBox="1"/>
          <p:nvPr/>
        </p:nvSpPr>
        <p:spPr>
          <a:xfrm>
            <a:off x="13587200" y="8178067"/>
            <a:ext cx="10479300" cy="51000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2700" b="1">
                <a:solidFill>
                  <a:srgbClr val="008080"/>
                </a:solidFill>
                <a:highlight>
                  <a:srgbClr val="FFFFFF"/>
                </a:highlight>
                <a:latin typeface="Consolas"/>
                <a:ea typeface="Consolas"/>
                <a:cs typeface="Consolas"/>
                <a:sym typeface="Consolas"/>
              </a:rPr>
              <a:t>'''</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0 2.82329 [ 2.12867713] [-0.85235667]</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20 0.190351 [ 1.53392804] [-1.05059612]</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40 0.151357 [ 1.45725465] [-1.02391243]</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a:t>
            </a:r>
          </a:p>
          <a:p>
            <a:pPr marL="0" lvl="0" indent="0" rtl="0">
              <a:spcBef>
                <a:spcPts val="0"/>
              </a:spcBef>
              <a:buNone/>
            </a:pPr>
            <a:endParaRPr sz="2700" b="1">
              <a:solidFill>
                <a:srgbClr val="008080"/>
              </a:solidFill>
              <a:highlight>
                <a:srgbClr val="FFFFFF"/>
              </a:highlight>
              <a:latin typeface="Consolas"/>
              <a:ea typeface="Consolas"/>
              <a:cs typeface="Consolas"/>
              <a:sym typeface="Consolas"/>
            </a:endParaRP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1920 1.77484e-05 [ 1.00489295] [-0.01112291]</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1940 1.61197e-05 [ 1.00466311] [-0.01060018]</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1960 1.46397e-05 [ 1.004444] [-0.01010205]</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1980 1.32962e-05 [ 1.00423515] [-0.00962736]</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2000 1.20761e-05 [ 1.00403607] [-0.00917497]</a:t>
            </a:r>
          </a:p>
          <a:p>
            <a:pPr marL="0" lvl="0" indent="0" rtl="0">
              <a:spcBef>
                <a:spcPts val="0"/>
              </a:spcBef>
              <a:buNone/>
            </a:pPr>
            <a:r>
              <a:rPr lang="en-US" sz="2700" b="1">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marL="0" lvl="0" indent="0" algn="ctr" rtl="0">
              <a:spcBef>
                <a:spcPts val="0"/>
              </a:spcBef>
              <a:buNone/>
            </a:pPr>
            <a:r>
              <a:rPr lang="en-US" sz="9100">
                <a:solidFill>
                  <a:schemeClr val="dk1"/>
                </a:solidFill>
                <a:latin typeface="Gill Sans"/>
                <a:ea typeface="Gill Sans"/>
                <a:cs typeface="Gill Sans"/>
                <a:sym typeface="Gill Sans"/>
              </a:rPr>
              <a:t>Full code (less than 20 lines)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Shape 865"/>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3700" dirty="0" err="1">
                <a:solidFill>
                  <a:srgbClr val="999999"/>
                </a:solidFill>
                <a:highlight>
                  <a:srgbClr val="FFFFFF"/>
                </a:highlight>
                <a:latin typeface="Consolas"/>
                <a:ea typeface="Consolas"/>
                <a:cs typeface="Consolas"/>
                <a:sym typeface="Consolas"/>
              </a:rPr>
              <a:t>x_train</a:t>
            </a:r>
            <a:r>
              <a:rPr lang="en-US" sz="3700" dirty="0">
                <a:solidFill>
                  <a:srgbClr val="999999"/>
                </a:solidFill>
                <a:highlight>
                  <a:srgbClr val="FFFFFF"/>
                </a:highlight>
                <a:latin typeface="Consolas"/>
                <a:ea typeface="Consolas"/>
                <a:cs typeface="Consolas"/>
                <a:sym typeface="Consolas"/>
              </a:rPr>
              <a:t> = [1, 2, 3]</a:t>
            </a:r>
          </a:p>
          <a:p>
            <a:pPr marL="0" lvl="0" indent="0" rtl="0">
              <a:lnSpc>
                <a:spcPct val="115000"/>
              </a:lnSpc>
              <a:spcBef>
                <a:spcPts val="0"/>
              </a:spcBef>
              <a:buNone/>
            </a:pPr>
            <a:r>
              <a:rPr lang="en-US" sz="3700" dirty="0" err="1">
                <a:solidFill>
                  <a:srgbClr val="999999"/>
                </a:solidFill>
                <a:highlight>
                  <a:srgbClr val="FFFFFF"/>
                </a:highlight>
                <a:latin typeface="Consolas"/>
                <a:ea typeface="Consolas"/>
                <a:cs typeface="Consolas"/>
                <a:sym typeface="Consolas"/>
              </a:rPr>
              <a:t>y_train</a:t>
            </a:r>
            <a:r>
              <a:rPr lang="en-US" sz="3700" dirty="0">
                <a:solidFill>
                  <a:srgbClr val="999999"/>
                </a:solidFill>
                <a:highlight>
                  <a:srgbClr val="FFFFFF"/>
                </a:highlight>
                <a:latin typeface="Consolas"/>
                <a:ea typeface="Consolas"/>
                <a:cs typeface="Consolas"/>
                <a:sym typeface="Consolas"/>
              </a:rPr>
              <a:t> = [1, 2, 3]</a:t>
            </a:r>
          </a:p>
          <a:p>
            <a:pPr marL="0" lvl="0" indent="0" rtl="0">
              <a:lnSpc>
                <a:spcPct val="115000"/>
              </a:lnSpc>
              <a:spcBef>
                <a:spcPts val="0"/>
              </a:spcBef>
              <a:buNone/>
            </a:pPr>
            <a:endParaRPr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Now we can use X and Y in place of </a:t>
            </a:r>
            <a:r>
              <a:rPr lang="en-US" sz="3700" i="1" dirty="0" err="1">
                <a:solidFill>
                  <a:srgbClr val="808080"/>
                </a:solidFill>
                <a:highlight>
                  <a:srgbClr val="FFFFFF"/>
                </a:highlight>
                <a:latin typeface="Consolas"/>
                <a:ea typeface="Consolas"/>
                <a:cs typeface="Consolas"/>
                <a:sym typeface="Consolas"/>
              </a:rPr>
              <a:t>x_data</a:t>
            </a:r>
            <a:r>
              <a:rPr lang="en-US" sz="3700" i="1" dirty="0">
                <a:solidFill>
                  <a:srgbClr val="808080"/>
                </a:solidFill>
                <a:highlight>
                  <a:srgbClr val="FFFFFF"/>
                </a:highlight>
                <a:latin typeface="Consolas"/>
                <a:ea typeface="Consolas"/>
                <a:cs typeface="Consolas"/>
                <a:sym typeface="Consolas"/>
              </a:rPr>
              <a:t> and </a:t>
            </a:r>
            <a:r>
              <a:rPr lang="en-US" sz="3700" i="1" dirty="0" err="1">
                <a:solidFill>
                  <a:srgbClr val="808080"/>
                </a:solidFill>
                <a:highlight>
                  <a:srgbClr val="FFFFFF"/>
                </a:highlight>
                <a:latin typeface="Consolas"/>
                <a:ea typeface="Consolas"/>
                <a:cs typeface="Consolas"/>
                <a:sym typeface="Consolas"/>
              </a:rPr>
              <a:t>y_data</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 placeholders for a tensor that will be always fed using </a:t>
            </a:r>
            <a:r>
              <a:rPr lang="en-US" sz="3700" i="1" dirty="0" err="1">
                <a:solidFill>
                  <a:srgbClr val="808080"/>
                </a:solidFill>
                <a:highlight>
                  <a:srgbClr val="FFFFFF"/>
                </a:highlight>
                <a:latin typeface="Consolas"/>
                <a:ea typeface="Consolas"/>
                <a:cs typeface="Consolas"/>
                <a:sym typeface="Consolas"/>
              </a:rPr>
              <a:t>feed_dict</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See http://stackoverflow.com/questions/36693740/</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X = </a:t>
            </a:r>
            <a:r>
              <a:rPr lang="en-US" sz="3700" dirty="0" err="1">
                <a:solidFill>
                  <a:schemeClr val="dk1"/>
                </a:solidFill>
                <a:highlight>
                  <a:srgbClr val="FFFFFF"/>
                </a:highlight>
                <a:latin typeface="Consolas"/>
                <a:ea typeface="Consolas"/>
                <a:cs typeface="Consolas"/>
                <a:sym typeface="Consolas"/>
              </a:rPr>
              <a:t>tf.placeholder</a:t>
            </a:r>
            <a:r>
              <a:rPr lang="en-US" sz="3700" dirty="0">
                <a:solidFill>
                  <a:schemeClr val="dk1"/>
                </a:solidFill>
                <a:highlight>
                  <a:srgbClr val="FFFFFF"/>
                </a:highlight>
                <a:latin typeface="Consolas"/>
                <a:ea typeface="Consolas"/>
                <a:cs typeface="Consolas"/>
                <a:sym typeface="Consolas"/>
              </a:rPr>
              <a:t>(tf.float32)</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Y = </a:t>
            </a:r>
            <a:r>
              <a:rPr lang="en-US" sz="3700" dirty="0" err="1">
                <a:solidFill>
                  <a:schemeClr val="dk1"/>
                </a:solidFill>
                <a:highlight>
                  <a:srgbClr val="FFFFFF"/>
                </a:highlight>
                <a:latin typeface="Consolas"/>
                <a:ea typeface="Consolas"/>
                <a:cs typeface="Consolas"/>
                <a:sym typeface="Consolas"/>
              </a:rPr>
              <a:t>tf.placeholder</a:t>
            </a:r>
            <a:r>
              <a:rPr lang="en-US" sz="3700" dirty="0">
                <a:solidFill>
                  <a:schemeClr val="dk1"/>
                </a:solidFill>
                <a:highlight>
                  <a:srgbClr val="FFFFFF"/>
                </a:highlight>
                <a:latin typeface="Consolas"/>
                <a:ea typeface="Consolas"/>
                <a:cs typeface="Consolas"/>
                <a:sym typeface="Consolas"/>
              </a:rPr>
              <a:t>(tf.float32)</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ts val="2900"/>
              <a:buFont typeface="Arial"/>
              <a:buNone/>
            </a:pPr>
            <a:r>
              <a:rPr lang="en-US" sz="3700" b="1" dirty="0">
                <a:solidFill>
                  <a:srgbClr val="000080"/>
                </a:solidFill>
                <a:highlight>
                  <a:srgbClr val="FFFFFF"/>
                </a:highlight>
                <a:latin typeface="Consolas"/>
                <a:ea typeface="Consolas"/>
                <a:cs typeface="Consolas"/>
                <a:sym typeface="Consolas"/>
              </a:rPr>
              <a:t>for </a:t>
            </a:r>
            <a:r>
              <a:rPr lang="en-US" sz="3700" dirty="0">
                <a:solidFill>
                  <a:schemeClr val="dk1"/>
                </a:solidFill>
                <a:highlight>
                  <a:srgbClr val="FFFFFF"/>
                </a:highlight>
                <a:latin typeface="Consolas"/>
                <a:ea typeface="Consolas"/>
                <a:cs typeface="Consolas"/>
                <a:sym typeface="Consolas"/>
              </a:rPr>
              <a:t>step </a:t>
            </a:r>
            <a:r>
              <a:rPr lang="en-US" sz="3700" b="1" dirty="0">
                <a:solidFill>
                  <a:srgbClr val="000080"/>
                </a:solidFill>
                <a:highlight>
                  <a:srgbClr val="FFFFFF"/>
                </a:highlight>
                <a:latin typeface="Consolas"/>
                <a:ea typeface="Consolas"/>
                <a:cs typeface="Consolas"/>
                <a:sym typeface="Consolas"/>
              </a:rPr>
              <a:t>in </a:t>
            </a:r>
            <a:r>
              <a:rPr lang="en-US" sz="3700" dirty="0">
                <a:solidFill>
                  <a:srgbClr val="000080"/>
                </a:solidFill>
                <a:highlight>
                  <a:srgbClr val="FFFFFF"/>
                </a:highlight>
                <a:latin typeface="Consolas"/>
                <a:ea typeface="Consolas"/>
                <a:cs typeface="Consolas"/>
                <a:sym typeface="Consolas"/>
              </a:rPr>
              <a:t>range</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2001</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cost_val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W_val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b_val</a:t>
            </a:r>
            <a:r>
              <a:rPr lang="en-US" sz="3700" dirty="0">
                <a:solidFill>
                  <a:schemeClr val="dk1"/>
                </a:solidFill>
                <a:highlight>
                  <a:srgbClr val="FFFFFF"/>
                </a:highlight>
                <a:latin typeface="Consolas"/>
                <a:ea typeface="Consolas"/>
                <a:cs typeface="Consolas"/>
                <a:sym typeface="Consolas"/>
              </a:rPr>
              <a:t>, _ = \</a:t>
            </a:r>
          </a:p>
          <a:p>
            <a:pPr marL="0" lvl="0" indent="-184150" rtl="0">
              <a:lnSpc>
                <a:spcPct val="115000"/>
              </a:lnSpc>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([cost, W, b, train],</a:t>
            </a:r>
          </a:p>
          <a:p>
            <a:pPr marL="0" lvl="0" indent="-184150" rtl="0">
              <a:lnSpc>
                <a:spcPct val="115000"/>
              </a:lnSpc>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rgbClr val="660099"/>
                </a:solidFill>
                <a:highlight>
                  <a:srgbClr val="FFFFFF"/>
                </a:highlight>
                <a:latin typeface="Consolas"/>
                <a:ea typeface="Consolas"/>
                <a:cs typeface="Consolas"/>
                <a:sym typeface="Consolas"/>
              </a:rPr>
              <a:t>feed_dict</a:t>
            </a:r>
            <a:r>
              <a:rPr lang="en-US" sz="3700" dirty="0">
                <a:solidFill>
                  <a:schemeClr val="dk1"/>
                </a:solidFill>
                <a:highlight>
                  <a:srgbClr val="FFFFFF"/>
                </a:highlight>
                <a:latin typeface="Consolas"/>
                <a:ea typeface="Consolas"/>
                <a:cs typeface="Consolas"/>
                <a:sym typeface="Consolas"/>
              </a:rPr>
              <a:t>={X: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 Y: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if </a:t>
            </a:r>
            <a:r>
              <a:rPr lang="en-US" sz="3700" dirty="0">
                <a:solidFill>
                  <a:schemeClr val="dk1"/>
                </a:solidFill>
                <a:highlight>
                  <a:srgbClr val="FFFFFF"/>
                </a:highlight>
                <a:latin typeface="Consolas"/>
                <a:ea typeface="Consolas"/>
                <a:cs typeface="Consolas"/>
                <a:sym typeface="Consolas"/>
              </a:rPr>
              <a:t>step % </a:t>
            </a:r>
            <a:r>
              <a:rPr lang="en-US" sz="3700" dirty="0">
                <a:solidFill>
                  <a:srgbClr val="0000FF"/>
                </a:solidFill>
                <a:highlight>
                  <a:srgbClr val="FFFFFF"/>
                </a:highlight>
                <a:latin typeface="Consolas"/>
                <a:ea typeface="Consolas"/>
                <a:cs typeface="Consolas"/>
                <a:sym typeface="Consolas"/>
              </a:rPr>
              <a:t>20 </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0</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a:solidFill>
                  <a:srgbClr val="000080"/>
                </a:solidFill>
                <a:highlight>
                  <a:srgbClr val="FFFFFF"/>
                </a:highlight>
                <a:latin typeface="Consolas"/>
                <a:ea typeface="Consolas"/>
                <a:cs typeface="Consolas"/>
                <a:sym typeface="Consolas"/>
              </a:rPr>
              <a:t>print</a:t>
            </a:r>
            <a:r>
              <a:rPr lang="en-US" sz="3700" dirty="0">
                <a:solidFill>
                  <a:schemeClr val="dk1"/>
                </a:solidFill>
                <a:highlight>
                  <a:srgbClr val="FFFFFF"/>
                </a:highlight>
                <a:latin typeface="Consolas"/>
                <a:ea typeface="Consolas"/>
                <a:cs typeface="Consolas"/>
                <a:sym typeface="Consolas"/>
              </a:rPr>
              <a:t>(step, </a:t>
            </a:r>
            <a:r>
              <a:rPr lang="en-US" sz="3700" dirty="0" err="1">
                <a:solidFill>
                  <a:schemeClr val="dk1"/>
                </a:solidFill>
                <a:highlight>
                  <a:srgbClr val="FFFFFF"/>
                </a:highlight>
                <a:latin typeface="Consolas"/>
                <a:ea typeface="Consolas"/>
                <a:cs typeface="Consolas"/>
                <a:sym typeface="Consolas"/>
              </a:rPr>
              <a:t>cost_val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W_val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b_val</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3700" b="1" dirty="0">
              <a:solidFill>
                <a:srgbClr val="000080"/>
              </a:solidFill>
              <a:highlight>
                <a:srgbClr val="FFFFFF"/>
              </a:highlight>
              <a:latin typeface="Consolas"/>
              <a:ea typeface="Consolas"/>
              <a:cs typeface="Consolas"/>
              <a:sym typeface="Consolas"/>
            </a:endParaRPr>
          </a:p>
          <a:p>
            <a:pPr marL="0" lvl="0" indent="7785100" rtl="0">
              <a:lnSpc>
                <a:spcPct val="115000"/>
              </a:lnSpc>
              <a:spcBef>
                <a:spcPts val="0"/>
              </a:spcBef>
              <a:buNone/>
            </a:pPr>
            <a:endParaRPr sz="3700" dirty="0">
              <a:solidFill>
                <a:schemeClr val="dk1"/>
              </a:solidFill>
              <a:highlight>
                <a:srgbClr val="FFFFFF"/>
              </a:highlight>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184150" rtl="0">
              <a:lnSpc>
                <a:spcPct val="115000"/>
              </a:lnSpc>
              <a:spcBef>
                <a:spcPts val="0"/>
              </a:spcBef>
              <a:buClr>
                <a:schemeClr val="dk1"/>
              </a:buClr>
              <a:buSzPts val="2900"/>
              <a:buFont typeface="Arial"/>
              <a:buNone/>
            </a:pPr>
            <a:r>
              <a:rPr lang="en-US" sz="2900" b="1" dirty="0">
                <a:solidFill>
                  <a:srgbClr val="000080"/>
                </a:solidFill>
                <a:highlight>
                  <a:srgbClr val="FFFFFF"/>
                </a:highlight>
                <a:latin typeface="Consolas"/>
                <a:ea typeface="Consolas"/>
                <a:cs typeface="Consolas"/>
                <a:sym typeface="Consolas"/>
              </a:rPr>
              <a:t>import </a:t>
            </a:r>
            <a:r>
              <a:rPr lang="en-US" sz="2900" dirty="0" err="1">
                <a:solidFill>
                  <a:schemeClr val="dk1"/>
                </a:solidFill>
                <a:highlight>
                  <a:srgbClr val="FFFFFF"/>
                </a:highlight>
                <a:latin typeface="Consolas"/>
                <a:ea typeface="Consolas"/>
                <a:cs typeface="Consolas"/>
                <a:sym typeface="Consolas"/>
              </a:rPr>
              <a:t>tensorflow</a:t>
            </a: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as </a:t>
            </a:r>
            <a:r>
              <a:rPr lang="en-US" sz="2900" dirty="0" err="1">
                <a:solidFill>
                  <a:schemeClr val="dk1"/>
                </a:solidFill>
                <a:highlight>
                  <a:srgbClr val="FFFFFF"/>
                </a:highlight>
                <a:latin typeface="Consolas"/>
                <a:ea typeface="Consolas"/>
                <a:cs typeface="Consolas"/>
                <a:sym typeface="Consolas"/>
              </a:rPr>
              <a:t>tf</a:t>
            </a:r>
            <a:endParaRPr lang="en-US"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W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'weight'</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b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'bias'</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X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Y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Our hypothesis </a:t>
            </a:r>
            <a:r>
              <a:rPr lang="en-US" sz="2900" i="1" dirty="0" err="1">
                <a:solidFill>
                  <a:srgbClr val="808080"/>
                </a:solidFill>
                <a:highlight>
                  <a:srgbClr val="FFFFFF"/>
                </a:highlight>
                <a:latin typeface="Consolas"/>
                <a:ea typeface="Consolas"/>
                <a:cs typeface="Consolas"/>
                <a:sym typeface="Consolas"/>
              </a:rPr>
              <a:t>XW+b</a:t>
            </a:r>
            <a:endParaRPr lang="en-US" sz="2900" i="1" dirty="0">
              <a:solidFill>
                <a:srgbClr val="808080"/>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hypothesis = X * W + b</a:t>
            </a: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cost/loss function</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cost = </a:t>
            </a:r>
            <a:r>
              <a:rPr lang="en-US" sz="2900" dirty="0" err="1">
                <a:solidFill>
                  <a:schemeClr val="dk1"/>
                </a:solidFill>
                <a:highlight>
                  <a:srgbClr val="FFFFFF"/>
                </a:highlight>
                <a:latin typeface="Consolas"/>
                <a:ea typeface="Consolas"/>
                <a:cs typeface="Consolas"/>
                <a:sym typeface="Consolas"/>
              </a:rPr>
              <a:t>tf.reduce_mean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tf.square</a:t>
            </a:r>
            <a:r>
              <a:rPr lang="en-US" sz="2900" dirty="0">
                <a:solidFill>
                  <a:schemeClr val="dk1"/>
                </a:solidFill>
                <a:highlight>
                  <a:srgbClr val="FFFFFF"/>
                </a:highlight>
                <a:latin typeface="Consolas"/>
                <a:ea typeface="Consolas"/>
                <a:cs typeface="Consolas"/>
                <a:sym typeface="Consolas"/>
              </a:rPr>
              <a:t>(hypothesis - Y))</a:t>
            </a: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Minimize</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optimizer = </a:t>
            </a:r>
            <a:r>
              <a:rPr lang="en-US" sz="2900" dirty="0" err="1">
                <a:solidFill>
                  <a:schemeClr val="dk1"/>
                </a:solidFill>
                <a:highlight>
                  <a:srgbClr val="FFFFFF"/>
                </a:highlight>
                <a:latin typeface="Consolas"/>
                <a:ea typeface="Consolas"/>
                <a:cs typeface="Consolas"/>
                <a:sym typeface="Consolas"/>
              </a:rPr>
              <a:t>tf.train.GradientDescentOptimizer</a:t>
            </a:r>
            <a:r>
              <a:rPr lang="en-US" sz="2900" dirty="0">
                <a:solidFill>
                  <a:schemeClr val="dk1"/>
                </a:solidFill>
                <a:highlight>
                  <a:srgbClr val="FFFFFF"/>
                </a:highlight>
                <a:latin typeface="Consolas"/>
                <a:ea typeface="Consolas"/>
                <a:cs typeface="Consolas"/>
                <a:sym typeface="Consolas"/>
              </a:rPr>
              <a:t>(</a:t>
            </a:r>
            <a:r>
              <a:rPr lang="en-US" sz="2900" dirty="0" err="1">
                <a:solidFill>
                  <a:srgbClr val="660099"/>
                </a:solidFill>
                <a:highlight>
                  <a:srgbClr val="FFFFFF"/>
                </a:highlight>
                <a:latin typeface="Consolas"/>
                <a:ea typeface="Consolas"/>
                <a:cs typeface="Consolas"/>
                <a:sym typeface="Consolas"/>
              </a:rPr>
              <a:t>learning_rate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0.01</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train = </a:t>
            </a:r>
            <a:r>
              <a:rPr lang="en-US" sz="2900" dirty="0" err="1">
                <a:solidFill>
                  <a:schemeClr val="dk1"/>
                </a:solidFill>
                <a:highlight>
                  <a:srgbClr val="FFFFFF"/>
                </a:highlight>
                <a:latin typeface="Consolas"/>
                <a:ea typeface="Consolas"/>
                <a:cs typeface="Consolas"/>
                <a:sym typeface="Consolas"/>
              </a:rPr>
              <a:t>optimizer.minimize</a:t>
            </a:r>
            <a:r>
              <a:rPr lang="en-US" sz="2900" dirty="0">
                <a:solidFill>
                  <a:schemeClr val="dk1"/>
                </a:solidFill>
                <a:highlight>
                  <a:srgbClr val="FFFFFF"/>
                </a:highlight>
                <a:latin typeface="Consolas"/>
                <a:ea typeface="Consolas"/>
                <a:cs typeface="Consolas"/>
                <a:sym typeface="Consolas"/>
              </a:rPr>
              <a:t>(cost)</a:t>
            </a:r>
          </a:p>
          <a:p>
            <a:pPr marL="0" lvl="0" indent="-184150" rtl="0">
              <a:lnSpc>
                <a:spcPct val="115000"/>
              </a:lnSpc>
              <a:spcBef>
                <a:spcPts val="0"/>
              </a:spcBef>
              <a:buClr>
                <a:schemeClr val="dk1"/>
              </a:buClr>
              <a:buSzPts val="2900"/>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Launch the graph in a session.</a:t>
            </a:r>
          </a:p>
          <a:p>
            <a:pPr marL="0" lvl="0" indent="-184150" rtl="0">
              <a:lnSpc>
                <a:spcPct val="115000"/>
              </a:lnSpc>
              <a:spcBef>
                <a:spcPts val="0"/>
              </a:spcBef>
              <a:buClr>
                <a:schemeClr val="dk1"/>
              </a:buClr>
              <a:buSzPts val="2900"/>
              <a:buFont typeface="Arial"/>
              <a:buNone/>
            </a:pPr>
            <a:r>
              <a:rPr lang="en-US" sz="2900" dirty="0" err="1">
                <a:solidFill>
                  <a:schemeClr val="dk1"/>
                </a:solidFill>
                <a:highlight>
                  <a:srgbClr val="FFFFFF"/>
                </a:highlight>
                <a:latin typeface="Consolas"/>
                <a:ea typeface="Consolas"/>
                <a:cs typeface="Consolas"/>
                <a:sym typeface="Consolas"/>
              </a:rPr>
              <a:t>sess</a:t>
            </a:r>
            <a:r>
              <a:rPr lang="en-US" sz="2900" dirty="0">
                <a:solidFill>
                  <a:schemeClr val="dk1"/>
                </a:solidFill>
                <a:highlight>
                  <a:srgbClr val="FFFFFF"/>
                </a:highlight>
                <a:latin typeface="Consolas"/>
                <a:ea typeface="Consolas"/>
                <a:cs typeface="Consolas"/>
                <a:sym typeface="Consolas"/>
              </a:rPr>
              <a:t> = </a:t>
            </a:r>
            <a:r>
              <a:rPr lang="en-US" sz="2900" dirty="0" err="1">
                <a:solidFill>
                  <a:schemeClr val="dk1"/>
                </a:solidFill>
                <a:highlight>
                  <a:srgbClr val="FFFFFF"/>
                </a:highlight>
                <a:latin typeface="Consolas"/>
                <a:ea typeface="Consolas"/>
                <a:cs typeface="Consolas"/>
                <a:sym typeface="Consolas"/>
              </a:rPr>
              <a:t>tf.Session</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tf.global_variables_initializer</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ts val="2900"/>
              <a:buFont typeface="Arial"/>
              <a:buNone/>
            </a:pPr>
            <a:r>
              <a:rPr lang="en-US" sz="2900" i="1" dirty="0">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ts val="2900"/>
              <a:buFont typeface="Arial"/>
              <a:buNone/>
            </a:pPr>
            <a:r>
              <a:rPr lang="en-US" sz="2900" b="1" dirty="0">
                <a:solidFill>
                  <a:srgbClr val="000080"/>
                </a:solidFill>
                <a:highlight>
                  <a:srgbClr val="FFFFFF"/>
                </a:highlight>
                <a:latin typeface="Consolas"/>
                <a:ea typeface="Consolas"/>
                <a:cs typeface="Consolas"/>
                <a:sym typeface="Consolas"/>
              </a:rPr>
              <a:t>for </a:t>
            </a:r>
            <a:r>
              <a:rPr lang="en-US" sz="2900" dirty="0">
                <a:solidFill>
                  <a:schemeClr val="dk1"/>
                </a:solidFill>
                <a:highlight>
                  <a:srgbClr val="FFFFFF"/>
                </a:highlight>
                <a:latin typeface="Consolas"/>
                <a:ea typeface="Consolas"/>
                <a:cs typeface="Consolas"/>
                <a:sym typeface="Consolas"/>
              </a:rPr>
              <a:t>step </a:t>
            </a:r>
            <a:r>
              <a:rPr lang="en-US" sz="2900" b="1" dirty="0">
                <a:solidFill>
                  <a:srgbClr val="000080"/>
                </a:solidFill>
                <a:highlight>
                  <a:srgbClr val="FFFFFF"/>
                </a:highlight>
                <a:latin typeface="Consolas"/>
                <a:ea typeface="Consolas"/>
                <a:cs typeface="Consolas"/>
                <a:sym typeface="Consolas"/>
              </a:rPr>
              <a:t>in </a:t>
            </a:r>
            <a:r>
              <a:rPr lang="en-US" sz="2900" dirty="0">
                <a:solidFill>
                  <a:srgbClr val="000080"/>
                </a:solidFill>
                <a:highlight>
                  <a:srgbClr val="FFFFFF"/>
                </a:highlight>
                <a:latin typeface="Consolas"/>
                <a:ea typeface="Consolas"/>
                <a:cs typeface="Consolas"/>
                <a:sym typeface="Consolas"/>
              </a:rPr>
              <a:t>range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2001</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 _ = </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([cost, W, b, train],</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err="1">
                <a:solidFill>
                  <a:srgbClr val="660099"/>
                </a:solidFill>
                <a:highlight>
                  <a:srgbClr val="FFFFFF"/>
                </a:highlight>
                <a:latin typeface="Consolas"/>
                <a:ea typeface="Consolas"/>
                <a:cs typeface="Consolas"/>
                <a:sym typeface="Consolas"/>
              </a:rPr>
              <a:t>feed_dict</a:t>
            </a:r>
            <a:r>
              <a:rPr lang="en-US" sz="2900" dirty="0">
                <a:solidFill>
                  <a:schemeClr val="dk1"/>
                </a:solidFill>
                <a:highlight>
                  <a:srgbClr val="FFFFFF"/>
                </a:highlight>
                <a:latin typeface="Consolas"/>
                <a:ea typeface="Consolas"/>
                <a:cs typeface="Consolas"/>
                <a:sym typeface="Consolas"/>
              </a:rPr>
              <a:t>={X: [</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2</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3</a:t>
            </a:r>
            <a:r>
              <a:rPr lang="en-US" sz="2900" dirty="0">
                <a:solidFill>
                  <a:schemeClr val="dk1"/>
                </a:solidFill>
                <a:highlight>
                  <a:srgbClr val="FFFFFF"/>
                </a:highlight>
                <a:latin typeface="Consolas"/>
                <a:ea typeface="Consolas"/>
                <a:cs typeface="Consolas"/>
                <a:sym typeface="Consolas"/>
              </a:rPr>
              <a:t>], Y: [</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2</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3</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if </a:t>
            </a:r>
            <a:r>
              <a:rPr lang="en-US" sz="2900" dirty="0">
                <a:solidFill>
                  <a:schemeClr val="dk1"/>
                </a:solidFill>
                <a:highlight>
                  <a:srgbClr val="FFFFFF"/>
                </a:highlight>
                <a:latin typeface="Consolas"/>
                <a:ea typeface="Consolas"/>
                <a:cs typeface="Consolas"/>
                <a:sym typeface="Consolas"/>
              </a:rPr>
              <a:t>step % </a:t>
            </a:r>
            <a:r>
              <a:rPr lang="en-US" sz="2900" dirty="0">
                <a:solidFill>
                  <a:srgbClr val="0000FF"/>
                </a:solidFill>
                <a:highlight>
                  <a:srgbClr val="FFFFFF"/>
                </a:highlight>
                <a:latin typeface="Consolas"/>
                <a:ea typeface="Consolas"/>
                <a:cs typeface="Consolas"/>
                <a:sym typeface="Consolas"/>
              </a:rPr>
              <a:t>20 </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0</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ts val="29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(step,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b="1" dirty="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2900" b="1" dirty="0">
                <a:solidFill>
                  <a:srgbClr val="008080"/>
                </a:solidFill>
                <a:highlight>
                  <a:srgbClr val="FFFFFF"/>
                </a:highlight>
                <a:latin typeface="Consolas"/>
                <a:ea typeface="Consolas"/>
                <a:cs typeface="Consolas"/>
                <a:sym typeface="Consolas"/>
              </a:rPr>
              <a:t>...</a:t>
            </a:r>
          </a:p>
          <a:p>
            <a:pPr marL="0" lvl="0" indent="0" rtl="0">
              <a:spcBef>
                <a:spcPts val="0"/>
              </a:spcBef>
              <a:buNone/>
            </a:pPr>
            <a:r>
              <a:rPr lang="en-US" sz="2900" b="1" dirty="0">
                <a:solidFill>
                  <a:srgbClr val="008080"/>
                </a:solidFill>
                <a:highlight>
                  <a:srgbClr val="FFFFFF"/>
                </a:highlight>
                <a:latin typeface="Consolas"/>
                <a:ea typeface="Consolas"/>
                <a:cs typeface="Consolas"/>
                <a:sym typeface="Consolas"/>
              </a:rPr>
              <a:t>1980 1.32962e-05 [ 1.00423515] [-0.00962736]</a:t>
            </a:r>
          </a:p>
          <a:p>
            <a:pPr marL="0" lvl="0" indent="0" rtl="0">
              <a:spcBef>
                <a:spcPts val="0"/>
              </a:spcBef>
              <a:buNone/>
            </a:pPr>
            <a:r>
              <a:rPr lang="en-US" sz="2900" b="1" dirty="0">
                <a:solidFill>
                  <a:srgbClr val="008080"/>
                </a:solidFill>
                <a:highlight>
                  <a:srgbClr val="FFFFFF"/>
                </a:highlight>
                <a:latin typeface="Consolas"/>
                <a:ea typeface="Consolas"/>
                <a:cs typeface="Consolas"/>
                <a:sym typeface="Consolas"/>
              </a:rPr>
              <a:t>2000 1.20761e-05 [ 1.00403607] [-0.00917497]</a:t>
            </a:r>
          </a:p>
          <a:p>
            <a:pPr marL="0" lvl="0" indent="0" rtl="0">
              <a:spcBef>
                <a:spcPts val="0"/>
              </a:spcBef>
              <a:buNone/>
            </a:pPr>
            <a:endParaRPr sz="2900" b="1" dirty="0">
              <a:solidFill>
                <a:srgbClr val="008080"/>
              </a:solidFill>
              <a:highlight>
                <a:srgbClr val="FFFFFF"/>
              </a:highlight>
              <a:latin typeface="Consolas"/>
              <a:ea typeface="Consolas"/>
              <a:cs typeface="Consolas"/>
              <a:sym typeface="Consolas"/>
            </a:endParaRPr>
          </a:p>
          <a:p>
            <a:pPr marL="0" lvl="0" indent="0" rtl="0">
              <a:spcBef>
                <a:spcPts val="0"/>
              </a:spcBef>
              <a:buNone/>
            </a:pPr>
            <a:endParaRPr sz="2900" b="1" dirty="0">
              <a:solidFill>
                <a:srgbClr val="008080"/>
              </a:solidFill>
              <a:highlight>
                <a:srgbClr val="FFFFFF"/>
              </a:highlight>
              <a:latin typeface="Consolas"/>
              <a:ea typeface="Consolas"/>
              <a:cs typeface="Consolas"/>
              <a:sym typeface="Consolas"/>
            </a:endParaRPr>
          </a:p>
          <a:p>
            <a:pPr marL="0" lvl="0" indent="0" rtl="0">
              <a:spcBef>
                <a:spcPts val="0"/>
              </a:spcBef>
              <a:buNone/>
            </a:pPr>
            <a:r>
              <a:rPr lang="en-US" sz="2900" i="1" dirty="0">
                <a:solidFill>
                  <a:srgbClr val="808080"/>
                </a:solidFill>
                <a:highlight>
                  <a:srgbClr val="FFFFFF"/>
                </a:highlight>
                <a:latin typeface="Consolas"/>
                <a:ea typeface="Consolas"/>
                <a:cs typeface="Consolas"/>
                <a:sym typeface="Consolas"/>
              </a:rPr>
              <a:t># Testing our model</a:t>
            </a:r>
          </a:p>
          <a:p>
            <a:pPr marL="0" lvl="0" indent="0" rtl="0">
              <a:spcBef>
                <a:spcPts val="0"/>
              </a:spcBef>
              <a:buNone/>
            </a:pP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(hypothesis, </a:t>
            </a:r>
            <a:r>
              <a:rPr lang="en-US" sz="2900" dirty="0" err="1">
                <a:solidFill>
                  <a:srgbClr val="660099"/>
                </a:solidFill>
                <a:highlight>
                  <a:srgbClr val="FFFFFF"/>
                </a:highlight>
                <a:latin typeface="Consolas"/>
                <a:ea typeface="Consolas"/>
                <a:cs typeface="Consolas"/>
                <a:sym typeface="Consolas"/>
              </a:rPr>
              <a:t>feed_dict</a:t>
            </a:r>
            <a:r>
              <a:rPr lang="en-US" sz="2900" dirty="0">
                <a:solidFill>
                  <a:schemeClr val="dk1"/>
                </a:solidFill>
                <a:highlight>
                  <a:srgbClr val="FFFFFF"/>
                </a:highlight>
                <a:latin typeface="Consolas"/>
                <a:ea typeface="Consolas"/>
                <a:cs typeface="Consolas"/>
                <a:sym typeface="Consolas"/>
              </a:rPr>
              <a:t>={X: [</a:t>
            </a:r>
            <a:r>
              <a:rPr lang="en-US" sz="2900" dirty="0">
                <a:solidFill>
                  <a:srgbClr val="0000FF"/>
                </a:solidFill>
                <a:highlight>
                  <a:srgbClr val="FFFFFF"/>
                </a:highlight>
                <a:latin typeface="Consolas"/>
                <a:ea typeface="Consolas"/>
                <a:cs typeface="Consolas"/>
                <a:sym typeface="Consolas"/>
              </a:rPr>
              <a:t>5]</a:t>
            </a:r>
            <a:r>
              <a:rPr lang="en-US" sz="2900" dirty="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(hypothesis, </a:t>
            </a:r>
            <a:r>
              <a:rPr lang="en-US" sz="2900" dirty="0" err="1">
                <a:solidFill>
                  <a:srgbClr val="660099"/>
                </a:solidFill>
                <a:highlight>
                  <a:srgbClr val="FFFFFF"/>
                </a:highlight>
                <a:latin typeface="Consolas"/>
                <a:ea typeface="Consolas"/>
                <a:cs typeface="Consolas"/>
                <a:sym typeface="Consolas"/>
              </a:rPr>
              <a:t>feed_dict</a:t>
            </a:r>
            <a:r>
              <a:rPr lang="en-US" sz="2900" dirty="0">
                <a:solidFill>
                  <a:schemeClr val="dk1"/>
                </a:solidFill>
                <a:highlight>
                  <a:srgbClr val="FFFFFF"/>
                </a:highlight>
                <a:latin typeface="Consolas"/>
                <a:ea typeface="Consolas"/>
                <a:cs typeface="Consolas"/>
                <a:sym typeface="Consolas"/>
              </a:rPr>
              <a:t>={X: [</a:t>
            </a:r>
            <a:r>
              <a:rPr lang="en-US" sz="2900" dirty="0">
                <a:solidFill>
                  <a:srgbClr val="0000FF"/>
                </a:solidFill>
                <a:highlight>
                  <a:srgbClr val="FFFFFF"/>
                </a:highlight>
                <a:latin typeface="Consolas"/>
                <a:ea typeface="Consolas"/>
                <a:cs typeface="Consolas"/>
                <a:sym typeface="Consolas"/>
              </a:rPr>
              <a:t>2.5]</a:t>
            </a:r>
            <a:r>
              <a:rPr lang="en-US" sz="2900" dirty="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a:t>
            </a:r>
            <a:r>
              <a:rPr lang="en-US" sz="2900" dirty="0">
                <a:solidFill>
                  <a:schemeClr val="dk1"/>
                </a:solidFill>
                <a:highlight>
                  <a:srgbClr val="E4E4FF"/>
                </a:highlight>
                <a:latin typeface="Consolas"/>
                <a:ea typeface="Consolas"/>
                <a:cs typeface="Consolas"/>
                <a:sym typeface="Consolas"/>
              </a:rPr>
              <a:t>hypothesis</a:t>
            </a:r>
            <a:r>
              <a:rPr lang="en-US" sz="2900" dirty="0">
                <a:solidFill>
                  <a:schemeClr val="dk1"/>
                </a:solidFill>
                <a:highlight>
                  <a:srgbClr val="FFFFFF"/>
                </a:highlight>
                <a:latin typeface="Consolas"/>
                <a:ea typeface="Consolas"/>
                <a:cs typeface="Consolas"/>
                <a:sym typeface="Consolas"/>
              </a:rPr>
              <a:t>, </a:t>
            </a:r>
          </a:p>
          <a:p>
            <a:pPr marL="0" lvl="0" indent="-184150" rtl="0">
              <a:spcBef>
                <a:spcPts val="0"/>
              </a:spcBef>
              <a:buClr>
                <a:schemeClr val="dk1"/>
              </a:buClr>
              <a:buSzPts val="2900"/>
              <a:buFont typeface="Arial"/>
              <a:buNone/>
            </a:pPr>
            <a:r>
              <a:rPr lang="en-US" sz="2900" dirty="0">
                <a:solidFill>
                  <a:srgbClr val="660099"/>
                </a:solidFill>
                <a:highlight>
                  <a:srgbClr val="FFFFFF"/>
                </a:highlight>
                <a:latin typeface="Consolas"/>
                <a:ea typeface="Consolas"/>
                <a:cs typeface="Consolas"/>
                <a:sym typeface="Consolas"/>
              </a:rPr>
              <a:t>                   </a:t>
            </a:r>
            <a:r>
              <a:rPr lang="en-US" sz="2900" dirty="0" err="1">
                <a:solidFill>
                  <a:srgbClr val="660099"/>
                </a:solidFill>
                <a:highlight>
                  <a:srgbClr val="FFFFFF"/>
                </a:highlight>
                <a:latin typeface="Consolas"/>
                <a:ea typeface="Consolas"/>
                <a:cs typeface="Consolas"/>
                <a:sym typeface="Consolas"/>
              </a:rPr>
              <a:t>feed_dict</a:t>
            </a:r>
            <a:r>
              <a:rPr lang="en-US" sz="2900" dirty="0">
                <a:solidFill>
                  <a:schemeClr val="dk1"/>
                </a:solidFill>
                <a:highlight>
                  <a:srgbClr val="FFFFFF"/>
                </a:highlight>
                <a:latin typeface="Consolas"/>
                <a:ea typeface="Consolas"/>
                <a:cs typeface="Consolas"/>
                <a:sym typeface="Consolas"/>
              </a:rPr>
              <a:t>={X: [</a:t>
            </a:r>
            <a:r>
              <a:rPr lang="en-US" sz="2900" dirty="0">
                <a:solidFill>
                  <a:srgbClr val="0000FF"/>
                </a:solidFill>
                <a:highlight>
                  <a:srgbClr val="FFFFFF"/>
                </a:highlight>
                <a:latin typeface="Consolas"/>
                <a:ea typeface="Consolas"/>
                <a:cs typeface="Consolas"/>
                <a:sym typeface="Consolas"/>
              </a:rPr>
              <a:t>1.5</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3.5</a:t>
            </a:r>
            <a:r>
              <a:rPr lang="en-US" sz="2900" dirty="0">
                <a:solidFill>
                  <a:schemeClr val="dk1"/>
                </a:solidFill>
                <a:highlight>
                  <a:srgbClr val="FFFFFF"/>
                </a:highlight>
                <a:latin typeface="Consolas"/>
                <a:ea typeface="Consolas"/>
                <a:cs typeface="Consolas"/>
                <a:sym typeface="Consolas"/>
              </a:rPr>
              <a:t>]}))</a:t>
            </a:r>
          </a:p>
          <a:p>
            <a:pPr marL="0" lvl="0" indent="0" rtl="0">
              <a:spcBef>
                <a:spcPts val="0"/>
              </a:spcBef>
              <a:buNone/>
            </a:pPr>
            <a:endParaRPr sz="2900" dirty="0">
              <a:solidFill>
                <a:schemeClr val="dk1"/>
              </a:solidFill>
              <a:highlight>
                <a:srgbClr val="FFFFFF"/>
              </a:highlight>
              <a:latin typeface="Consolas"/>
              <a:ea typeface="Consolas"/>
              <a:cs typeface="Consolas"/>
              <a:sym typeface="Consolas"/>
            </a:endParaRPr>
          </a:p>
          <a:p>
            <a:pPr marL="0" lvl="0" indent="0" rtl="0">
              <a:spcBef>
                <a:spcPts val="0"/>
              </a:spcBef>
              <a:buNone/>
            </a:pPr>
            <a:endParaRPr sz="2900" dirty="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900" b="1" dirty="0">
                <a:solidFill>
                  <a:srgbClr val="008080"/>
                </a:solidFill>
                <a:highlight>
                  <a:srgbClr val="FFFFFF"/>
                </a:highlight>
                <a:latin typeface="Consolas"/>
                <a:ea typeface="Consolas"/>
                <a:cs typeface="Consolas"/>
                <a:sym typeface="Consolas"/>
              </a:rPr>
              <a:t>[ 5.0110054]</a:t>
            </a:r>
          </a:p>
          <a:p>
            <a:pPr marL="0" lvl="0" indent="0" rtl="0">
              <a:spcBef>
                <a:spcPts val="0"/>
              </a:spcBef>
              <a:buNone/>
            </a:pPr>
            <a:r>
              <a:rPr lang="en-US" sz="2900" b="1" dirty="0">
                <a:solidFill>
                  <a:srgbClr val="008080"/>
                </a:solidFill>
                <a:highlight>
                  <a:srgbClr val="FFFFFF"/>
                </a:highlight>
                <a:latin typeface="Consolas"/>
                <a:ea typeface="Consolas"/>
                <a:cs typeface="Consolas"/>
                <a:sym typeface="Consolas"/>
              </a:rPr>
              <a:t>[ 2.50091505]</a:t>
            </a:r>
          </a:p>
          <a:p>
            <a:pPr marL="0" lvl="0" indent="-184150" rtl="0">
              <a:spcBef>
                <a:spcPts val="0"/>
              </a:spcBef>
              <a:buClr>
                <a:schemeClr val="dk1"/>
              </a:buClr>
              <a:buSzPts val="2900"/>
              <a:buFont typeface="Arial"/>
              <a:buNone/>
            </a:pPr>
            <a:r>
              <a:rPr lang="en-US" sz="3100" b="1" dirty="0">
                <a:solidFill>
                  <a:srgbClr val="008080"/>
                </a:solidFill>
                <a:highlight>
                  <a:srgbClr val="FFFFFF"/>
                </a:highlight>
              </a:rPr>
              <a:t>[ 1.49687922  3.50495124]</a:t>
            </a:r>
          </a:p>
          <a:p>
            <a:pPr marL="0" lvl="0" indent="0" rtl="0">
              <a:spcBef>
                <a:spcPts val="0"/>
              </a:spcBef>
              <a:buNone/>
            </a:pPr>
            <a:endParaRPr sz="2900" b="1" dirty="0">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marL="0" lvl="0" indent="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900" b="1">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lang="en-US" sz="2900" b="1">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Our hypothesis XW+b</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hypothesis = X * W + b</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cost = tf.reduce_mean(tf.square(hypothesis - Y))</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train = optimizer.minimize(cost)</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Fit the line with new training data</a:t>
            </a:r>
          </a:p>
          <a:p>
            <a:pPr marL="0" lvl="0" indent="0" rtl="0">
              <a:lnSpc>
                <a:spcPct val="115000"/>
              </a:lnSpc>
              <a:spcBef>
                <a:spcPts val="0"/>
              </a:spcBef>
              <a:buNone/>
            </a:pPr>
            <a:r>
              <a:rPr lang="en-US" sz="2900" b="1">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lang="en-US" sz="2900" b="1">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cost_val, W_val, b_val, _ = sess.run([cost, W, b, train],</a:t>
            </a:r>
          </a:p>
          <a:p>
            <a:pPr marL="0" lvl="0" indent="0" rtl="0">
              <a:lnSpc>
                <a:spcPct val="115000"/>
              </a:lnSpc>
              <a:spcBef>
                <a:spcPts val="0"/>
              </a:spcBef>
              <a:buNone/>
            </a:pPr>
            <a:r>
              <a:rPr lang="en-US" sz="3200" b="1">
                <a:solidFill>
                  <a:schemeClr val="dk1"/>
                </a:solidFill>
                <a:highlight>
                  <a:srgbClr val="FFFFFF"/>
                </a:highlight>
                <a:latin typeface="Consolas"/>
                <a:ea typeface="Consolas"/>
                <a:cs typeface="Consolas"/>
                <a:sym typeface="Consolas"/>
              </a:rPr>
              <a:t>       </a:t>
            </a:r>
            <a:r>
              <a:rPr lang="en-US" sz="3200" b="1">
                <a:solidFill>
                  <a:srgbClr val="660099"/>
                </a:solidFill>
                <a:highlight>
                  <a:srgbClr val="FFFFFF"/>
                </a:highlight>
                <a:latin typeface="Consolas"/>
                <a:ea typeface="Consolas"/>
                <a:cs typeface="Consolas"/>
                <a:sym typeface="Consolas"/>
              </a:rPr>
              <a:t>f</a:t>
            </a:r>
            <a:r>
              <a:rPr lang="en-US" sz="3500" b="1">
                <a:solidFill>
                  <a:srgbClr val="660099"/>
                </a:solidFill>
                <a:highlight>
                  <a:srgbClr val="FFFFFF"/>
                </a:highlight>
                <a:latin typeface="Consolas"/>
                <a:ea typeface="Consolas"/>
                <a:cs typeface="Consolas"/>
                <a:sym typeface="Consolas"/>
              </a:rPr>
              <a:t>eed_dict</a:t>
            </a:r>
            <a:r>
              <a:rPr lang="en-US" sz="3500" b="1">
                <a:solidFill>
                  <a:schemeClr val="dk1"/>
                </a:solidFill>
                <a:highlight>
                  <a:srgbClr val="FFFFFF"/>
                </a:highlight>
                <a:latin typeface="Consolas"/>
                <a:ea typeface="Consolas"/>
                <a:cs typeface="Consolas"/>
                <a:sym typeface="Consolas"/>
              </a:rPr>
              <a:t>={X: [</a:t>
            </a:r>
            <a:r>
              <a:rPr lang="en-US" sz="3500" b="1">
                <a:solidFill>
                  <a:srgbClr val="0000FF"/>
                </a:solidFill>
                <a:highlight>
                  <a:srgbClr val="FFFFFF"/>
                </a:highlight>
                <a:latin typeface="Consolas"/>
                <a:ea typeface="Consolas"/>
                <a:cs typeface="Consolas"/>
                <a:sym typeface="Consolas"/>
              </a:rPr>
              <a:t>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2</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a:t>
            </a:r>
            <a:r>
              <a:rPr lang="en-US" sz="3500" b="1">
                <a:solidFill>
                  <a:schemeClr val="dk1"/>
                </a:solidFill>
                <a:highlight>
                  <a:srgbClr val="FFFFFF"/>
                </a:highlight>
                <a:latin typeface="Consolas"/>
                <a:ea typeface="Consolas"/>
                <a:cs typeface="Consolas"/>
                <a:sym typeface="Consolas"/>
              </a:rPr>
              <a:t>], </a:t>
            </a:r>
          </a:p>
          <a:p>
            <a:pPr marL="0" lvl="0" indent="0" rtl="0">
              <a:lnSpc>
                <a:spcPct val="115000"/>
              </a:lnSpc>
              <a:spcBef>
                <a:spcPts val="0"/>
              </a:spcBef>
              <a:buNone/>
            </a:pPr>
            <a:r>
              <a:rPr lang="en-US" sz="3500" b="1">
                <a:solidFill>
                  <a:schemeClr val="dk1"/>
                </a:solidFill>
                <a:highlight>
                  <a:srgbClr val="FFFFFF"/>
                </a:highlight>
                <a:latin typeface="Consolas"/>
                <a:ea typeface="Consolas"/>
                <a:cs typeface="Consolas"/>
                <a:sym typeface="Consolas"/>
              </a:rPr>
              <a:t>                  Y: [</a:t>
            </a:r>
            <a:r>
              <a:rPr lang="en-US" sz="3500" b="1">
                <a:solidFill>
                  <a:srgbClr val="0000FF"/>
                </a:solidFill>
                <a:highlight>
                  <a:srgbClr val="FFFFFF"/>
                </a:highlight>
                <a:latin typeface="Consolas"/>
                <a:ea typeface="Consolas"/>
                <a:cs typeface="Consolas"/>
                <a:sym typeface="Consolas"/>
              </a:rPr>
              <a:t>2.1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6.1</a:t>
            </a:r>
            <a:r>
              <a:rPr lang="en-US" sz="3500" b="1">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b="1">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p:txBody>
      </p:sp>
      <p:sp>
        <p:nvSpPr>
          <p:cNvPr id="879" name="Shape 879"/>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3100" b="1">
                <a:solidFill>
                  <a:srgbClr val="008080"/>
                </a:solidFill>
                <a:highlight>
                  <a:srgbClr val="FFFFFF"/>
                </a:highlight>
              </a:rPr>
              <a:t>…</a:t>
            </a:r>
          </a:p>
          <a:p>
            <a:pPr marL="0" lvl="0" indent="-184150" rtl="0">
              <a:spcBef>
                <a:spcPts val="0"/>
              </a:spcBef>
              <a:buClr>
                <a:schemeClr val="dk1"/>
              </a:buClr>
              <a:buSzPts val="2900"/>
              <a:buFont typeface="Arial"/>
              <a:buNone/>
            </a:pPr>
            <a:r>
              <a:rPr lang="en-US" sz="3100" b="1">
                <a:solidFill>
                  <a:srgbClr val="008080"/>
                </a:solidFill>
                <a:highlight>
                  <a:srgbClr val="FFFFFF"/>
                </a:highlight>
              </a:rPr>
              <a:t>1960 3.32396e-07 [ 1.00037301] [ 1.09865296]</a:t>
            </a:r>
          </a:p>
          <a:p>
            <a:pPr marL="0" lvl="0" indent="-184150" rtl="0">
              <a:spcBef>
                <a:spcPts val="0"/>
              </a:spcBef>
              <a:buClr>
                <a:schemeClr val="dk1"/>
              </a:buClr>
              <a:buSzPts val="2900"/>
              <a:buFont typeface="Arial"/>
              <a:buNone/>
            </a:pPr>
            <a:r>
              <a:rPr lang="en-US" sz="3100" b="1">
                <a:solidFill>
                  <a:srgbClr val="008080"/>
                </a:solidFill>
                <a:highlight>
                  <a:srgbClr val="FFFFFF"/>
                </a:highlight>
              </a:rPr>
              <a:t>1980 2.90429e-07 [ 1.00034881] [ 1.09874094]</a:t>
            </a:r>
          </a:p>
          <a:p>
            <a:pPr marL="0" lvl="0" indent="-184150" rtl="0">
              <a:spcBef>
                <a:spcPts val="0"/>
              </a:spcBef>
              <a:buClr>
                <a:schemeClr val="dk1"/>
              </a:buClr>
              <a:buSzPts val="2900"/>
              <a:buFont typeface="Arial"/>
              <a:buNone/>
            </a:pPr>
            <a:r>
              <a:rPr lang="en-US" sz="3100" b="1">
                <a:solidFill>
                  <a:srgbClr val="008080"/>
                </a:solidFill>
                <a:highlight>
                  <a:srgbClr val="FFFFFF"/>
                </a:highlight>
              </a:rPr>
              <a:t>2000 2.5373e-07 [ 1.00032604] [ 1.09882331]</a:t>
            </a:r>
          </a:p>
          <a:p>
            <a:pPr marL="0" lvl="0" indent="0" rtl="0">
              <a:spcBef>
                <a:spcPts val="0"/>
              </a:spcBef>
              <a:buNone/>
            </a:pPr>
            <a:endParaRPr sz="2900" b="1">
              <a:solidFill>
                <a:srgbClr val="008080"/>
              </a:solidFill>
              <a:highlight>
                <a:srgbClr val="FFFFFF"/>
              </a:highlight>
              <a:latin typeface="Consolas"/>
              <a:ea typeface="Consolas"/>
              <a:cs typeface="Consolas"/>
              <a:sym typeface="Consolas"/>
            </a:endParaRPr>
          </a:p>
          <a:p>
            <a:pPr marL="0" lvl="0" indent="0" rtl="0">
              <a:spcBef>
                <a:spcPts val="0"/>
              </a:spcBef>
              <a:buNone/>
            </a:pPr>
            <a:r>
              <a:rPr lang="en-US" sz="2900" i="1">
                <a:solidFill>
                  <a:srgbClr val="808080"/>
                </a:solidFill>
                <a:highlight>
                  <a:srgbClr val="FFFFFF"/>
                </a:highlight>
                <a:latin typeface="Consolas"/>
                <a:ea typeface="Consolas"/>
                <a:cs typeface="Consolas"/>
                <a:sym typeface="Consolas"/>
              </a:rPr>
              <a:t># Testing our model</a:t>
            </a:r>
          </a:p>
          <a:p>
            <a:pPr marL="0" lvl="0" indent="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marL="0" lvl="0" indent="0" rtl="0">
              <a:spcBef>
                <a:spcPts val="0"/>
              </a:spcBef>
              <a:buNone/>
            </a:pPr>
            <a:endParaRPr sz="2900">
              <a:solidFill>
                <a:schemeClr val="dk1"/>
              </a:solidFill>
              <a:highlight>
                <a:srgbClr val="FFFFFF"/>
              </a:highlight>
              <a:latin typeface="Consolas"/>
              <a:ea typeface="Consolas"/>
              <a:cs typeface="Consolas"/>
              <a:sym typeface="Consolas"/>
            </a:endParaRPr>
          </a:p>
          <a:p>
            <a:pPr marL="0" lvl="0" indent="0" rtl="0">
              <a:spcBef>
                <a:spcPts val="0"/>
              </a:spcBef>
              <a:buNone/>
            </a:pPr>
            <a:endParaRPr sz="2900">
              <a:solidFill>
                <a:schemeClr val="dk1"/>
              </a:solidFill>
              <a:highlight>
                <a:srgbClr val="FFFFFF"/>
              </a:highlight>
              <a:latin typeface="Consolas"/>
              <a:ea typeface="Consolas"/>
              <a:cs typeface="Consolas"/>
              <a:sym typeface="Consolas"/>
            </a:endParaRPr>
          </a:p>
          <a:p>
            <a:pPr marL="0" lvl="0" indent="0" rtl="0">
              <a:spcBef>
                <a:spcPts val="0"/>
              </a:spcBef>
              <a:buNone/>
            </a:pPr>
            <a:endParaRPr sz="2900" b="1">
              <a:solidFill>
                <a:srgbClr val="008080"/>
              </a:solidFill>
              <a:highlight>
                <a:srgbClr val="FFFFFF"/>
              </a:highlight>
              <a:latin typeface="Consolas"/>
              <a:ea typeface="Consolas"/>
              <a:cs typeface="Consolas"/>
              <a:sym typeface="Consolas"/>
            </a:endParaRPr>
          </a:p>
          <a:p>
            <a:pPr marL="0" lvl="0" indent="0" rtl="0">
              <a:spcBef>
                <a:spcPts val="0"/>
              </a:spcBef>
              <a:buNone/>
            </a:pPr>
            <a:r>
              <a:rPr lang="en-US" sz="3100" b="1">
                <a:solidFill>
                  <a:srgbClr val="008080"/>
                </a:solidFill>
                <a:highlight>
                  <a:srgbClr val="FFFFFF"/>
                </a:highlight>
              </a:rPr>
              <a:t>[ 6.10045338]</a:t>
            </a:r>
          </a:p>
          <a:p>
            <a:pPr marL="0" lvl="0" indent="0" rtl="0">
              <a:spcBef>
                <a:spcPts val="0"/>
              </a:spcBef>
              <a:buNone/>
            </a:pPr>
            <a:r>
              <a:rPr lang="en-US" sz="3100" b="1">
                <a:solidFill>
                  <a:srgbClr val="008080"/>
                </a:solidFill>
                <a:highlight>
                  <a:srgbClr val="FFFFFF"/>
                </a:highlight>
              </a:rPr>
              <a:t>[ 3.59963846]</a:t>
            </a:r>
          </a:p>
          <a:p>
            <a:pPr marL="0" lvl="0" indent="0" rtl="0">
              <a:spcBef>
                <a:spcPts val="0"/>
              </a:spcBef>
              <a:buNone/>
            </a:pPr>
            <a:r>
              <a:rPr lang="en-US" sz="3100" b="1">
                <a:solidFill>
                  <a:srgbClr val="008080"/>
                </a:solidFill>
                <a:highlight>
                  <a:srgbClr val="FFFFFF"/>
                </a:highlight>
              </a:rPr>
              <a:t>[ 2.59931231  4.59996414]</a:t>
            </a:r>
          </a:p>
          <a:p>
            <a:pPr marL="0" lvl="0" indent="0" rtl="0">
              <a:spcBef>
                <a:spcPts val="0"/>
              </a:spcBef>
              <a:buNone/>
            </a:pPr>
            <a:endParaRPr sz="2900" b="1">
              <a:solidFill>
                <a:srgbClr val="008080"/>
              </a:solidFill>
              <a:highlight>
                <a:srgbClr val="FFFFFF"/>
              </a:highlight>
              <a:latin typeface="Consolas"/>
              <a:ea typeface="Consolas"/>
              <a:cs typeface="Consolas"/>
              <a:sym typeface="Consolas"/>
            </a:endParaRPr>
          </a:p>
          <a:p>
            <a:pPr marL="0" lvl="0" indent="0" rtl="0">
              <a:spcBef>
                <a:spcPts val="0"/>
              </a:spcBef>
              <a:buNone/>
            </a:pPr>
            <a:endParaRPr sz="2900" b="1">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marL="0" lvl="0" indent="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buNone/>
            </a:pPr>
            <a:r>
              <a:rPr lang="en-US" sz="4000">
                <a:solidFill>
                  <a:schemeClr val="dk1"/>
                </a:solidFill>
                <a:latin typeface="Consolas"/>
                <a:ea typeface="Consolas"/>
                <a:cs typeface="Consolas"/>
                <a:sym typeface="Consolas"/>
              </a:rPr>
              <a:t>…</a:t>
            </a:r>
          </a:p>
          <a:p>
            <a:pPr marL="0" lvl="0" indent="0" rtl="0">
              <a:lnSpc>
                <a:spcPct val="115000"/>
              </a:lnSpc>
              <a:spcBef>
                <a:spcPts val="0"/>
              </a:spcBef>
              <a:buNone/>
            </a:pPr>
            <a:r>
              <a:rPr lang="en-US" sz="4000">
                <a:solidFill>
                  <a:schemeClr val="dk1"/>
                </a:solidFill>
                <a:latin typeface="Consolas"/>
                <a:ea typeface="Consolas"/>
                <a:cs typeface="Consolas"/>
                <a:sym typeface="Consolas"/>
              </a:rPr>
              <a:t>train = optimizer.minimize(cost)</a:t>
            </a:r>
          </a:p>
        </p:txBody>
      </p:sp>
      <p:sp>
        <p:nvSpPr>
          <p:cNvPr id="886" name="Shape 88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marL="0" lvl="0" indent="0" rtl="0">
              <a:spcBef>
                <a:spcPts val="0"/>
              </a:spcBef>
              <a:buNone/>
            </a:pPr>
            <a:r>
              <a:rPr lang="en-US"/>
              <a:t>TensorFlow Mechanics </a:t>
            </a:r>
          </a:p>
        </p:txBody>
      </p:sp>
      <p:sp>
        <p:nvSpPr>
          <p:cNvPr id="887" name="Shape 88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feed data and run graph (operation)</a:t>
            </a:r>
            <a:br>
              <a:rPr lang="en-US" sz="3700"/>
            </a:br>
            <a:r>
              <a:rPr lang="en-US" sz="3700" b="1" i="1"/>
              <a:t>sess.run (op, feed_dict={x: x_data}) </a:t>
            </a:r>
          </a:p>
          <a:p>
            <a:pPr marL="0" lvl="0" indent="0" rtl="0">
              <a:spcBef>
                <a:spcPts val="0"/>
              </a:spcBef>
              <a:buNone/>
            </a:pPr>
            <a:endParaRPr sz="3700"/>
          </a:p>
        </p:txBody>
      </p:sp>
      <p:sp>
        <p:nvSpPr>
          <p:cNvPr id="888" name="Shape 88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update variables </a:t>
            </a:r>
          </a:p>
          <a:p>
            <a:pPr marL="0" lvl="0" indent="0" rtl="0">
              <a:spcBef>
                <a:spcPts val="0"/>
              </a:spcBef>
              <a:buNone/>
            </a:pPr>
            <a:r>
              <a:rPr lang="en-US" sz="3700"/>
              <a:t>in the graph </a:t>
            </a:r>
          </a:p>
          <a:p>
            <a:pPr marL="0" lvl="0" indent="0" rtl="0">
              <a:spcBef>
                <a:spcPts val="0"/>
              </a:spcBef>
              <a:buNone/>
            </a:pPr>
            <a:r>
              <a:rPr lang="en-US" sz="3700"/>
              <a:t>(and return values)</a:t>
            </a:r>
            <a:r>
              <a:rPr lang="en-US" sz="3700" b="1"/>
              <a:t> </a:t>
            </a:r>
          </a:p>
          <a:p>
            <a:pPr marL="0" lvl="0" indent="0" rtl="0">
              <a:spcBef>
                <a:spcPts val="0"/>
              </a:spcBef>
              <a:buNone/>
            </a:pP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wrap="square" lIns="91400" tIns="91400" rIns="91400" bIns="91400" anchor="t" anchorCtr="0">
            <a:noAutofit/>
          </a:bodyPr>
          <a:lstStyle/>
          <a:p>
            <a:pPr marL="0" lvl="0" indent="0" rtl="0">
              <a:spcBef>
                <a:spcPts val="0"/>
              </a:spcBef>
              <a:buNone/>
            </a:pPr>
            <a:r>
              <a:rPr lang="en-US" sz="3700"/>
              <a:t>Build graph using </a:t>
            </a:r>
          </a:p>
          <a:p>
            <a:pPr marL="0" lvl="0" indent="0" rtl="0">
              <a:spcBef>
                <a:spcPts val="0"/>
              </a:spcBef>
              <a:buNone/>
            </a:pPr>
            <a:r>
              <a:rPr lang="en-US" sz="3700"/>
              <a:t>TensorFlow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wrap="square" lIns="243800" tIns="243800" rIns="243800" bIns="243800" anchor="ctr" anchorCtr="0">
            <a:noAutofit/>
          </a:bodyPr>
          <a:lstStyle/>
          <a:p>
            <a:pPr marL="0" lvl="0" indent="0" rtl="0">
              <a:lnSpc>
                <a:spcPct val="115000"/>
              </a:lnSpc>
              <a:spcBef>
                <a:spcPts val="0"/>
              </a:spcBef>
              <a:buNone/>
            </a:pPr>
            <a:r>
              <a:rPr lang="en-US" sz="3200" b="1">
                <a:solidFill>
                  <a:srgbClr val="660099"/>
                </a:solidFill>
                <a:highlight>
                  <a:srgbClr val="FFFFFF"/>
                </a:highlight>
                <a:latin typeface="Consolas"/>
                <a:ea typeface="Consolas"/>
                <a:cs typeface="Consolas"/>
                <a:sym typeface="Consolas"/>
              </a:rPr>
              <a:t>f</a:t>
            </a:r>
            <a:r>
              <a:rPr lang="en-US" sz="3500" b="1">
                <a:solidFill>
                  <a:srgbClr val="660099"/>
                </a:solidFill>
                <a:highlight>
                  <a:srgbClr val="FFFFFF"/>
                </a:highlight>
                <a:latin typeface="Consolas"/>
                <a:ea typeface="Consolas"/>
                <a:cs typeface="Consolas"/>
                <a:sym typeface="Consolas"/>
              </a:rPr>
              <a:t>eed_dict</a:t>
            </a:r>
            <a:r>
              <a:rPr lang="en-US" sz="3500" b="1">
                <a:solidFill>
                  <a:schemeClr val="dk1"/>
                </a:solidFill>
                <a:highlight>
                  <a:srgbClr val="FFFFFF"/>
                </a:highlight>
                <a:latin typeface="Consolas"/>
                <a:ea typeface="Consolas"/>
                <a:cs typeface="Consolas"/>
                <a:sym typeface="Consolas"/>
              </a:rPr>
              <a:t>={X: [</a:t>
            </a:r>
            <a:r>
              <a:rPr lang="en-US" sz="3500" b="1">
                <a:solidFill>
                  <a:srgbClr val="0000FF"/>
                </a:solidFill>
                <a:highlight>
                  <a:srgbClr val="FFFFFF"/>
                </a:highlight>
                <a:latin typeface="Consolas"/>
                <a:ea typeface="Consolas"/>
                <a:cs typeface="Consolas"/>
                <a:sym typeface="Consolas"/>
              </a:rPr>
              <a:t>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2</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a:t>
            </a:r>
            <a:r>
              <a:rPr lang="en-US" sz="3500" b="1">
                <a:solidFill>
                  <a:schemeClr val="dk1"/>
                </a:solidFill>
                <a:highlight>
                  <a:srgbClr val="FFFFFF"/>
                </a:highlight>
                <a:latin typeface="Consolas"/>
                <a:ea typeface="Consolas"/>
                <a:cs typeface="Consolas"/>
                <a:sym typeface="Consolas"/>
              </a:rPr>
              <a:t>], </a:t>
            </a:r>
          </a:p>
          <a:p>
            <a:pPr marL="0" lvl="0" indent="0" rtl="0">
              <a:lnSpc>
                <a:spcPct val="115000"/>
              </a:lnSpc>
              <a:spcBef>
                <a:spcPts val="0"/>
              </a:spcBef>
              <a:buNone/>
            </a:pPr>
            <a:r>
              <a:rPr lang="en-US" sz="3500" b="1">
                <a:solidFill>
                  <a:schemeClr val="dk1"/>
                </a:solidFill>
                <a:highlight>
                  <a:srgbClr val="FFFFFF"/>
                </a:highlight>
                <a:latin typeface="Consolas"/>
                <a:ea typeface="Consolas"/>
                <a:cs typeface="Consolas"/>
                <a:sym typeface="Consolas"/>
              </a:rPr>
              <a:t> Y: [</a:t>
            </a:r>
            <a:r>
              <a:rPr lang="en-US" sz="3500" b="1">
                <a:solidFill>
                  <a:srgbClr val="0000FF"/>
                </a:solidFill>
                <a:highlight>
                  <a:srgbClr val="FFFFFF"/>
                </a:highlight>
                <a:latin typeface="Consolas"/>
                <a:ea typeface="Consolas"/>
                <a:cs typeface="Consolas"/>
                <a:sym typeface="Consolas"/>
              </a:rPr>
              <a:t>2.1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6.1</a:t>
            </a:r>
            <a:r>
              <a:rPr lang="en-US" sz="3500" b="1">
                <a:solidFill>
                  <a:schemeClr val="dk1"/>
                </a:solidFill>
                <a:highlight>
                  <a:srgbClr val="FFFFFF"/>
                </a:highlight>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a:t>Machine Learning Basics</a:t>
            </a:r>
          </a:p>
        </p:txBody>
      </p:sp>
      <p:sp>
        <p:nvSpPr>
          <p:cNvPr id="905" name="Shape 905"/>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836676" algn="l" rtl="0">
              <a:lnSpc>
                <a:spcPct val="100000"/>
              </a:lnSpc>
              <a:spcBef>
                <a:spcPts val="0"/>
              </a:spcBef>
              <a:spcAft>
                <a:spcPts val="0"/>
              </a:spcAft>
              <a:buClr>
                <a:srgbClr val="D9D9D9"/>
              </a:buClr>
              <a:buSzPts val="9576"/>
              <a:buChar char="•"/>
            </a:pPr>
            <a:r>
              <a:rPr lang="en-US">
                <a:solidFill>
                  <a:srgbClr val="D9D9D9"/>
                </a:solidFill>
              </a:rPr>
              <a:t>Linear Regression</a:t>
            </a:r>
          </a:p>
          <a:p>
            <a:pPr marL="457200" marR="0" lvl="0" indent="-836676" algn="l" rtl="0">
              <a:lnSpc>
                <a:spcPct val="100000"/>
              </a:lnSpc>
              <a:spcBef>
                <a:spcPts val="0"/>
              </a:spcBef>
              <a:spcAft>
                <a:spcPts val="0"/>
              </a:spcAft>
              <a:buSzPts val="9576"/>
              <a:buChar char="•"/>
            </a:pPr>
            <a:r>
              <a:rPr lang="en-US"/>
              <a:t>Logistic Regression (Binary classification)</a:t>
            </a:r>
          </a:p>
          <a:p>
            <a:pPr marL="457200" marR="0" lvl="0" indent="-836676" algn="l" rtl="0">
              <a:lnSpc>
                <a:spcPct val="100000"/>
              </a:lnSpc>
              <a:spcBef>
                <a:spcPts val="0"/>
              </a:spcBef>
              <a:spcAft>
                <a:spcPts val="0"/>
              </a:spcAft>
              <a:buSzPts val="9576"/>
              <a:buChar char="•"/>
            </a:pPr>
            <a:r>
              <a:rPr lang="en-US"/>
              <a:t>Softmax Classification</a:t>
            </a:r>
          </a:p>
          <a:p>
            <a:pPr marL="457200" marR="0" lvl="0" indent="-836676" algn="l" rtl="0">
              <a:lnSpc>
                <a:spcPct val="100000"/>
              </a:lnSpc>
              <a:spcBef>
                <a:spcPts val="0"/>
              </a:spcBef>
              <a:spcAft>
                <a:spcPts val="0"/>
              </a:spcAft>
              <a:buSzPts val="9576"/>
              <a:buChar char="•"/>
            </a:pPr>
            <a:r>
              <a:rPr lang="en-US"/>
              <a:t>Neural Networks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pasted-image.png"/>
          <p:cNvPicPr preferRelativeResize="0"/>
          <p:nvPr/>
        </p:nvPicPr>
        <p:blipFill rotWithShape="1">
          <a:blip r:embed="rId3">
            <a:alphaModFix/>
          </a:blip>
          <a:srcRect/>
          <a:stretch/>
        </p:blipFill>
        <p:spPr>
          <a:xfrm>
            <a:off x="5039702" y="479282"/>
            <a:ext cx="15570200" cy="12738101"/>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Shape 91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a:solidFill>
                  <a:srgbClr val="000000"/>
                </a:solidFill>
                <a:latin typeface="Gill Sans"/>
                <a:ea typeface="Gill Sans"/>
                <a:cs typeface="Gill Sans"/>
                <a:sym typeface="Gill Sans"/>
              </a:rPr>
              <a:t>Classification</a:t>
            </a:r>
          </a:p>
        </p:txBody>
      </p:sp>
      <p:pic>
        <p:nvPicPr>
          <p:cNvPr id="911" name="Shape 911"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912" name="Shape 912"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pic>
        <p:nvPicPr>
          <p:cNvPr id="913" name="Shape 913" descr="pasted-image.jpeg"/>
          <p:cNvPicPr preferRelativeResize="0"/>
          <p:nvPr/>
        </p:nvPicPr>
        <p:blipFill rotWithShape="1">
          <a:blip r:embed="rId5">
            <a:alphaModFix/>
          </a:blip>
          <a:srcRect/>
          <a:stretch/>
        </p:blipFill>
        <p:spPr>
          <a:xfrm>
            <a:off x="17922469" y="5486400"/>
            <a:ext cx="4013201" cy="2032000"/>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Linear Regression</a:t>
            </a:r>
            <a:r>
              <a:rPr lang="en-US" sz="9100" b="0" i="0" u="none" strike="noStrike" cap="none">
                <a:solidFill>
                  <a:srgbClr val="000000"/>
                </a:solidFill>
                <a:latin typeface="Gill Sans"/>
                <a:ea typeface="Gill Sans"/>
                <a:cs typeface="Gill Sans"/>
                <a:sym typeface="Gill Sans"/>
              </a:rPr>
              <a:t> </a:t>
            </a:r>
            <a:r>
              <a:rPr lang="en-US"/>
              <a:t>H</a:t>
            </a:r>
            <a:r>
              <a:rPr lang="en-US" sz="9100" b="0" i="0" u="none" strike="noStrike" cap="non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a:stretch/>
        </p:blipFill>
        <p:spPr>
          <a:xfrm>
            <a:off x="8015347" y="7951468"/>
            <a:ext cx="9036900" cy="1767900"/>
          </a:xfrm>
          <a:prstGeom prst="rect">
            <a:avLst/>
          </a:prstGeom>
          <a:noFill/>
          <a:ln>
            <a:noFill/>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5000" b="0" i="0" u="none" strike="noStrike" cap="none">
                <a:solidFill>
                  <a:srgbClr val="000000"/>
                </a:solidFill>
                <a:latin typeface="Helvetica Neue"/>
                <a:ea typeface="Helvetica Neue"/>
                <a:cs typeface="Helvetica Neue"/>
                <a:sym typeface="Helvetica Neue"/>
              </a:rPr>
              <a:t>logistic function, </a:t>
            </a:r>
          </a:p>
          <a:p>
            <a:pPr marL="0" marR="0" lvl="0" indent="0" algn="ctr" rtl="0">
              <a:lnSpc>
                <a:spcPct val="100000"/>
              </a:lnSpc>
              <a:spcBef>
                <a:spcPts val="0"/>
              </a:spcBef>
              <a:spcAft>
                <a:spcPts val="0"/>
              </a:spcAft>
              <a:buClr>
                <a:srgbClr val="000000"/>
              </a:buClr>
              <a:buFont typeface="Helvetica Neue"/>
              <a:buNone/>
            </a:pPr>
            <a:r>
              <a:rPr lang="en-US" sz="5000" b="0" i="0" u="none" strike="noStrike" cap="none">
                <a:solidFill>
                  <a:srgbClr val="000000"/>
                </a:solidFill>
                <a:latin typeface="Helvetica Neue"/>
                <a:ea typeface="Helvetica Neue"/>
                <a:cs typeface="Helvetica Neue"/>
                <a:sym typeface="Helvetica Neue"/>
              </a:rPr>
              <a:t>sigmoid function.</a:t>
            </a:r>
          </a:p>
          <a:p>
            <a:pPr marL="0" marR="0" lvl="0" indent="0" algn="ctr" rtl="0">
              <a:lnSpc>
                <a:spcPct val="100000"/>
              </a:lnSpc>
              <a:spcBef>
                <a:spcPts val="0"/>
              </a:spcBef>
              <a:spcAft>
                <a:spcPts val="0"/>
              </a:spcAft>
              <a:buClr>
                <a:srgbClr val="000000"/>
              </a:buClr>
              <a:buFont typeface="Helvetica Neue"/>
              <a:buNone/>
            </a:pPr>
            <a:endParaRPr sz="5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Font typeface="Helvetica Neue"/>
              <a:buNone/>
            </a:pPr>
            <a:r>
              <a:rPr lang="en-US" sz="5000" b="1" i="0" u="none" strike="noStrike" cap="none">
                <a:solidFill>
                  <a:srgbClr val="000000"/>
                </a:solidFill>
                <a:latin typeface="Helvetica Neue"/>
                <a:ea typeface="Helvetica Neue"/>
                <a:cs typeface="Helvetica Neue"/>
                <a:sym typeface="Helvetica Neue"/>
              </a:rPr>
              <a:t>sigmoid</a:t>
            </a:r>
            <a:r>
              <a:rPr lang="en-US" sz="5000" b="0" i="0" u="none" strike="noStrike" cap="none">
                <a:solidFill>
                  <a:srgbClr val="000000"/>
                </a:solidFill>
                <a:latin typeface="Helvetica Neue"/>
                <a:ea typeface="Helvetica Neue"/>
                <a:cs typeface="Helvetica Neue"/>
                <a:sym typeface="Helvetica Neue"/>
              </a:rPr>
              <a:t>: </a:t>
            </a:r>
          </a:p>
          <a:p>
            <a:pPr marL="0" marR="0" lvl="0" indent="0" algn="ctr" rtl="0">
              <a:lnSpc>
                <a:spcPct val="100000"/>
              </a:lnSpc>
              <a:spcBef>
                <a:spcPts val="0"/>
              </a:spcBef>
              <a:spcAft>
                <a:spcPts val="0"/>
              </a:spcAft>
              <a:buClr>
                <a:srgbClr val="000000"/>
              </a:buClr>
              <a:buFont typeface="Helvetica Neue"/>
              <a:buNone/>
            </a:pPr>
            <a:r>
              <a:rPr lang="en-US" sz="5000" b="0" i="0" u="none" strike="noStrike" cap="none">
                <a:solidFill>
                  <a:srgbClr val="000000"/>
                </a:solidFill>
                <a:latin typeface="Helvetica Neue"/>
                <a:ea typeface="Helvetica Neue"/>
                <a:cs typeface="Helvetica Neue"/>
                <a:sym typeface="Helvetica Neue"/>
              </a:rPr>
              <a:t>Curved in two directions, </a:t>
            </a:r>
          </a:p>
          <a:p>
            <a:pPr marL="0" marR="0" lvl="0" indent="0" algn="ctr" rtl="0">
              <a:lnSpc>
                <a:spcPct val="100000"/>
              </a:lnSpc>
              <a:spcBef>
                <a:spcPts val="0"/>
              </a:spcBef>
              <a:spcAft>
                <a:spcPts val="0"/>
              </a:spcAft>
              <a:buClr>
                <a:srgbClr val="000000"/>
              </a:buClr>
              <a:buFont typeface="Helvetica Neue"/>
              <a:buNone/>
            </a:pPr>
            <a:r>
              <a:rPr lang="en-US" sz="5000" b="0" i="0" u="none" strike="noStrike" cap="none">
                <a:solidFill>
                  <a:srgbClr val="000000"/>
                </a:solidFill>
                <a:latin typeface="Helvetica Neue"/>
                <a:ea typeface="Helvetica Neue"/>
                <a:cs typeface="Helvetica Neue"/>
                <a:sym typeface="Helvetica Neue"/>
              </a:rPr>
              <a:t>like the letter "S", </a:t>
            </a:r>
          </a:p>
          <a:p>
            <a:pPr marL="0" marR="0" lvl="0" indent="0" algn="ctr" rtl="0">
              <a:lnSpc>
                <a:spcPct val="100000"/>
              </a:lnSpc>
              <a:spcBef>
                <a:spcPts val="0"/>
              </a:spcBef>
              <a:spcAft>
                <a:spcPts val="0"/>
              </a:spcAft>
              <a:buClr>
                <a:srgbClr val="000000"/>
              </a:buClr>
              <a:buFont typeface="Helvetica Neue"/>
              <a:buNone/>
            </a:pPr>
            <a:r>
              <a:rPr lang="en-US" sz="5000" b="0" i="0" u="none" strike="noStrike" cap="none">
                <a:solidFill>
                  <a:srgbClr val="000000"/>
                </a:solidFill>
                <a:latin typeface="Helvetica Neue"/>
                <a:ea typeface="Helvetica Neue"/>
                <a:cs typeface="Helvetica Neue"/>
                <a:sym typeface="Helvetica Neue"/>
              </a:rPr>
              <a:t>or the Greek ς (sigma).</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Shape 931"/>
          <p:cNvPicPr preferRelativeResize="0"/>
          <p:nvPr/>
        </p:nvPicPr>
        <p:blipFill rotWithShape="1">
          <a:blip r:embed="rId3">
            <a:alphaModFix/>
          </a:blip>
          <a:srcRect/>
          <a:stretch/>
        </p:blipFill>
        <p:spPr>
          <a:xfrm>
            <a:off x="14938925" y="357175"/>
            <a:ext cx="9228300" cy="6277500"/>
          </a:xfrm>
          <a:prstGeom prst="rect">
            <a:avLst/>
          </a:prstGeom>
          <a:noFill/>
          <a:ln w="9525" cap="flat" cmpd="sng">
            <a:solidFill>
              <a:srgbClr val="4A86E8"/>
            </a:solidFill>
            <a:prstDash val="solid"/>
            <a:round/>
            <a:headEnd type="none" w="med" len="med"/>
            <a:tailEnd type="none" w="med" len="med"/>
          </a:ln>
        </p:spPr>
      </p:pic>
      <p:sp>
        <p:nvSpPr>
          <p:cNvPr id="932" name="Shape 932"/>
          <p:cNvSpPr txBox="1">
            <a:spLocks noGrp="1"/>
          </p:cNvSpPr>
          <p:nvPr>
            <p:ph type="title"/>
          </p:nvPr>
        </p:nvSpPr>
        <p:spPr>
          <a:xfrm>
            <a:off x="-21829" y="357175"/>
            <a:ext cx="144714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4">
            <a:alphaModFix/>
          </a:blip>
          <a:srcRect/>
          <a:stretch/>
        </p:blipFill>
        <p:spPr>
          <a:xfrm>
            <a:off x="1931372" y="8928932"/>
            <a:ext cx="7054500" cy="1375200"/>
          </a:xfrm>
          <a:prstGeom prst="rect">
            <a:avLst/>
          </a:prstGeom>
          <a:noFill/>
          <a:ln>
            <a:noFill/>
          </a:ln>
        </p:spPr>
      </p:pic>
      <p:pic>
        <p:nvPicPr>
          <p:cNvPr id="934" name="Shape 934"/>
          <p:cNvPicPr preferRelativeResize="0"/>
          <p:nvPr/>
        </p:nvPicPr>
        <p:blipFill>
          <a:blip r:embed="rId5">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6">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37" name="Shape 937"/>
          <p:cNvSpPr txBox="1"/>
          <p:nvPr/>
        </p:nvSpPr>
        <p:spPr>
          <a:xfrm>
            <a:off x="8135000" y="8162525"/>
            <a:ext cx="2685300" cy="4773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939" name="Shape 939"/>
          <p:cNvSpPr txBox="1"/>
          <p:nvPr/>
        </p:nvSpPr>
        <p:spPr>
          <a:xfrm>
            <a:off x="13735175" y="8184725"/>
            <a:ext cx="2685300" cy="4773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2400">
                <a:solidFill>
                  <a:srgbClr val="FF0000"/>
                </a:solidFill>
              </a:rPr>
              <a:t>Case for y=0</a:t>
            </a:r>
          </a:p>
        </p:txBody>
      </p:sp>
      <p:pic>
        <p:nvPicPr>
          <p:cNvPr id="940" name="Shape 940"/>
          <p:cNvPicPr preferRelativeResize="0"/>
          <p:nvPr/>
        </p:nvPicPr>
        <p:blipFill>
          <a:blip r:embed="rId7">
            <a:alphaModFix/>
          </a:blip>
          <a:stretch>
            <a:fillRect/>
          </a:stretch>
        </p:blipFill>
        <p:spPr>
          <a:xfrm>
            <a:off x="13634076" y="8639825"/>
            <a:ext cx="10615947" cy="5038275"/>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3405154" y="422342"/>
            <a:ext cx="18120900" cy="2690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sz="9000" b="0" i="0" u="none" strike="noStrike" cap="none" dirty="0">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5000" dirty="0">
                <a:solidFill>
                  <a:schemeClr val="dk1"/>
                </a:solidFill>
                <a:latin typeface="Consolas"/>
                <a:ea typeface="Consolas"/>
                <a:cs typeface="Consolas"/>
                <a:sym typeface="Consolas"/>
              </a:rPr>
              <a:t>hypothesis = </a:t>
            </a:r>
            <a:r>
              <a:rPr lang="en-US" sz="5000" dirty="0" err="1">
                <a:solidFill>
                  <a:schemeClr val="dk1"/>
                </a:solidFill>
                <a:latin typeface="Consolas"/>
                <a:ea typeface="Consolas"/>
                <a:cs typeface="Consolas"/>
                <a:sym typeface="Consolas"/>
              </a:rPr>
              <a:t>tf.sigmoid</a:t>
            </a:r>
            <a:r>
              <a:rPr lang="en-US" sz="5000" dirty="0">
                <a:solidFill>
                  <a:schemeClr val="dk1"/>
                </a:solidFill>
                <a:latin typeface="Consolas"/>
                <a:ea typeface="Consolas"/>
                <a:cs typeface="Consolas"/>
                <a:sym typeface="Consolas"/>
              </a:rPr>
              <a:t>(</a:t>
            </a:r>
            <a:r>
              <a:rPr lang="en-US" sz="5000" dirty="0" err="1">
                <a:solidFill>
                  <a:schemeClr val="dk1"/>
                </a:solidFill>
                <a:latin typeface="Consolas"/>
                <a:ea typeface="Consolas"/>
                <a:cs typeface="Consolas"/>
                <a:sym typeface="Consolas"/>
              </a:rPr>
              <a:t>tf.matmul</a:t>
            </a:r>
            <a:r>
              <a:rPr lang="en-US" sz="5000" dirty="0">
                <a:solidFill>
                  <a:schemeClr val="dk1"/>
                </a:solidFill>
                <a:latin typeface="Consolas"/>
                <a:ea typeface="Consolas"/>
                <a:cs typeface="Consolas"/>
                <a:sym typeface="Consolas"/>
              </a:rPr>
              <a:t>(X,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4800" i="1">
                <a:solidFill>
                  <a:srgbClr val="808080"/>
                </a:solidFill>
                <a:latin typeface="Consolas"/>
                <a:ea typeface="Consolas"/>
                <a:cs typeface="Consolas"/>
                <a:sym typeface="Consolas"/>
              </a:rPr>
              <a:t># cost/loss function</a:t>
            </a:r>
          </a:p>
          <a:p>
            <a:pPr marL="0" lvl="0" indent="0" rtl="0">
              <a:spcBef>
                <a:spcPts val="0"/>
              </a:spcBef>
              <a:buNone/>
            </a:pPr>
            <a:r>
              <a:rPr lang="en-US" sz="4800">
                <a:solidFill>
                  <a:schemeClr val="dk1"/>
                </a:solidFill>
                <a:latin typeface="Consolas"/>
                <a:ea typeface="Consolas"/>
                <a:cs typeface="Consolas"/>
                <a:sym typeface="Consolas"/>
              </a:rPr>
              <a:t>cost = -tf.reduce_mean(Y * tf.log(hypothesis) + (</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Y) *</a:t>
            </a:r>
          </a:p>
          <a:p>
            <a:pPr marL="0" lvl="0" indent="0" rtl="0">
              <a:spcBef>
                <a:spcPts val="0"/>
              </a:spcBef>
              <a:buNone/>
            </a:pPr>
            <a:r>
              <a:rPr lang="en-US" sz="4800">
                <a:solidFill>
                  <a:schemeClr val="dk1"/>
                </a:solidFill>
                <a:latin typeface="Consolas"/>
                <a:ea typeface="Consolas"/>
                <a:cs typeface="Consolas"/>
                <a:sym typeface="Consolas"/>
              </a:rPr>
              <a:t>                      tf.log(</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endParaRPr sz="40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4000" i="1">
                <a:solidFill>
                  <a:srgbClr val="808080"/>
                </a:solidFill>
                <a:highlight>
                  <a:srgbClr val="FFFFFF"/>
                </a:highlight>
                <a:latin typeface="Consolas"/>
                <a:ea typeface="Consolas"/>
                <a:cs typeface="Consolas"/>
                <a:sym typeface="Consolas"/>
              </a:rPr>
              <a:t># placeholders for a tensor that will be always fed.</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wrap="square" lIns="91400" tIns="91400" rIns="91400" bIns="91400" anchor="ctr" anchorCtr="0">
            <a:noAutofit/>
          </a:bodyPr>
          <a:lstStyle/>
          <a:p>
            <a:pPr marL="0" lvl="0" indent="-184150" rtl="0">
              <a:spcBef>
                <a:spcPts val="0"/>
              </a:spcBef>
              <a:buClr>
                <a:schemeClr val="dk1"/>
              </a:buClr>
              <a:buSzPts val="2900"/>
              <a:buFont typeface="Arial"/>
              <a:buNone/>
            </a:pPr>
            <a:r>
              <a:rPr lang="en-US" sz="4000" dirty="0">
                <a:solidFill>
                  <a:schemeClr val="dk1"/>
                </a:solidFill>
                <a:latin typeface="Consolas"/>
                <a:ea typeface="Consolas"/>
                <a:cs typeface="Consolas"/>
                <a:sym typeface="Consolas"/>
              </a:rPr>
              <a:t>X = </a:t>
            </a:r>
            <a:r>
              <a:rPr lang="en-US" sz="4000" dirty="0" err="1">
                <a:solidFill>
                  <a:schemeClr val="dk1"/>
                </a:solidFill>
                <a:latin typeface="Consolas"/>
                <a:ea typeface="Consolas"/>
                <a:cs typeface="Consolas"/>
                <a:sym typeface="Consolas"/>
              </a:rPr>
              <a:t>tf.placeholder</a:t>
            </a:r>
            <a:r>
              <a:rPr lang="en-US" sz="4000" dirty="0">
                <a:solidFill>
                  <a:schemeClr val="dk1"/>
                </a:solidFill>
                <a:latin typeface="Consolas"/>
                <a:ea typeface="Consolas"/>
                <a:cs typeface="Consolas"/>
                <a:sym typeface="Consolas"/>
              </a:rPr>
              <a:t>(tf.float32, </a:t>
            </a:r>
            <a:r>
              <a:rPr lang="en-US" sz="4000" dirty="0">
                <a:solidFill>
                  <a:srgbClr val="660099"/>
                </a:solidFill>
                <a:latin typeface="Consolas"/>
                <a:ea typeface="Consolas"/>
                <a:cs typeface="Consolas"/>
                <a:sym typeface="Consolas"/>
              </a:rPr>
              <a:t>shape</a:t>
            </a:r>
            <a:r>
              <a:rPr lang="en-US" sz="4000" dirty="0">
                <a:solidFill>
                  <a:schemeClr val="dk1"/>
                </a:solidFill>
                <a:latin typeface="Consolas"/>
                <a:ea typeface="Consolas"/>
                <a:cs typeface="Consolas"/>
                <a:sym typeface="Consolas"/>
              </a:rPr>
              <a:t>=[</a:t>
            </a:r>
            <a:r>
              <a:rPr lang="en-US" sz="4000" b="1" dirty="0">
                <a:solidFill>
                  <a:srgbClr val="000080"/>
                </a:solidFill>
                <a:latin typeface="Consolas"/>
                <a:ea typeface="Consolas"/>
                <a:cs typeface="Consolas"/>
                <a:sym typeface="Consolas"/>
              </a:rPr>
              <a:t>None</a:t>
            </a:r>
            <a:r>
              <a:rPr lang="en-US" sz="4000" dirty="0">
                <a:solidFill>
                  <a:schemeClr val="dk1"/>
                </a:solidFill>
                <a:latin typeface="Consolas"/>
                <a:ea typeface="Consolas"/>
                <a:cs typeface="Consolas"/>
                <a:sym typeface="Consolas"/>
              </a:rPr>
              <a:t>, </a:t>
            </a:r>
            <a:r>
              <a:rPr lang="en-US" sz="4000" dirty="0">
                <a:solidFill>
                  <a:schemeClr val="hlink"/>
                </a:solidFill>
                <a:latin typeface="Consolas"/>
                <a:ea typeface="Consolas"/>
                <a:cs typeface="Consolas"/>
                <a:sym typeface="Consolas"/>
              </a:rPr>
              <a:t>2</a:t>
            </a:r>
            <a:r>
              <a:rPr lang="en-US" sz="4000" dirty="0">
                <a:solidFill>
                  <a:schemeClr val="dk1"/>
                </a:solidFill>
                <a:latin typeface="Consolas"/>
                <a:ea typeface="Consolas"/>
                <a:cs typeface="Consolas"/>
                <a:sym typeface="Consolas"/>
              </a:rPr>
              <a:t>])</a:t>
            </a:r>
          </a:p>
          <a:p>
            <a:pPr marL="0" lvl="0" indent="-184150" rtl="0">
              <a:spcBef>
                <a:spcPts val="0"/>
              </a:spcBef>
              <a:buClr>
                <a:schemeClr val="dk1"/>
              </a:buClr>
              <a:buSzPts val="2900"/>
              <a:buFont typeface="Arial"/>
              <a:buNone/>
            </a:pPr>
            <a:r>
              <a:rPr lang="en-US" sz="4000" dirty="0">
                <a:solidFill>
                  <a:schemeClr val="dk1"/>
                </a:solidFill>
                <a:latin typeface="Consolas"/>
                <a:ea typeface="Consolas"/>
                <a:cs typeface="Consolas"/>
                <a:sym typeface="Consolas"/>
              </a:rPr>
              <a:t>Y = </a:t>
            </a:r>
            <a:r>
              <a:rPr lang="en-US" sz="4000" dirty="0" err="1">
                <a:solidFill>
                  <a:schemeClr val="dk1"/>
                </a:solidFill>
                <a:latin typeface="Consolas"/>
                <a:ea typeface="Consolas"/>
                <a:cs typeface="Consolas"/>
                <a:sym typeface="Consolas"/>
              </a:rPr>
              <a:t>tf.placeholder</a:t>
            </a:r>
            <a:r>
              <a:rPr lang="en-US" sz="4000" dirty="0">
                <a:solidFill>
                  <a:schemeClr val="dk1"/>
                </a:solidFill>
                <a:latin typeface="Consolas"/>
                <a:ea typeface="Consolas"/>
                <a:cs typeface="Consolas"/>
                <a:sym typeface="Consolas"/>
              </a:rPr>
              <a:t>(tf.float32, </a:t>
            </a:r>
            <a:r>
              <a:rPr lang="en-US" sz="4000" dirty="0">
                <a:solidFill>
                  <a:srgbClr val="660099"/>
                </a:solidFill>
                <a:latin typeface="Consolas"/>
                <a:ea typeface="Consolas"/>
                <a:cs typeface="Consolas"/>
                <a:sym typeface="Consolas"/>
              </a:rPr>
              <a:t>shape</a:t>
            </a:r>
            <a:r>
              <a:rPr lang="en-US" sz="4000" dirty="0">
                <a:solidFill>
                  <a:schemeClr val="dk1"/>
                </a:solidFill>
                <a:latin typeface="Consolas"/>
                <a:ea typeface="Consolas"/>
                <a:cs typeface="Consolas"/>
                <a:sym typeface="Consolas"/>
              </a:rPr>
              <a:t>=[</a:t>
            </a:r>
            <a:r>
              <a:rPr lang="en-US" sz="4000" b="1" dirty="0">
                <a:solidFill>
                  <a:srgbClr val="000080"/>
                </a:solidFill>
                <a:latin typeface="Consolas"/>
                <a:ea typeface="Consolas"/>
                <a:cs typeface="Consolas"/>
                <a:sym typeface="Consolas"/>
              </a:rPr>
              <a:t>None</a:t>
            </a:r>
            <a:r>
              <a:rPr lang="en-US" sz="4000" dirty="0">
                <a:solidFill>
                  <a:schemeClr val="dk1"/>
                </a:solidFill>
                <a:latin typeface="Consolas"/>
                <a:ea typeface="Consolas"/>
                <a:cs typeface="Consolas"/>
                <a:sym typeface="Consolas"/>
              </a:rPr>
              <a:t>, </a:t>
            </a:r>
            <a:r>
              <a:rPr lang="en-US" sz="4000" dirty="0">
                <a:solidFill>
                  <a:schemeClr val="hlink"/>
                </a:solidFill>
                <a:latin typeface="Consolas"/>
                <a:ea typeface="Consolas"/>
                <a:cs typeface="Consolas"/>
                <a:sym typeface="Consolas"/>
              </a:rPr>
              <a:t>1</a:t>
            </a:r>
            <a:r>
              <a:rPr lang="en-US" sz="4000" dirty="0">
                <a:solidFill>
                  <a:schemeClr val="dk1"/>
                </a:solidFill>
                <a:latin typeface="Consolas"/>
                <a:ea typeface="Consolas"/>
                <a:cs typeface="Consolas"/>
                <a:sym typeface="Consolas"/>
              </a:rPr>
              <a:t>])</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W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'weight'</a:t>
            </a:r>
            <a:r>
              <a:rPr lang="en-US" sz="3700" dirty="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b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'bias'</a:t>
            </a:r>
            <a:r>
              <a:rPr lang="en-US" sz="3700" dirty="0">
                <a:solidFill>
                  <a:schemeClr val="dk1"/>
                </a:solidFill>
                <a:highlight>
                  <a:srgbClr val="FFFFFF"/>
                </a:highlight>
                <a:latin typeface="Consolas"/>
                <a:ea typeface="Consolas"/>
                <a:cs typeface="Consolas"/>
                <a:sym typeface="Consolas"/>
              </a:rPr>
              <a:t>)</a:t>
            </a:r>
          </a:p>
          <a:p>
            <a:pPr marL="0" lvl="0" indent="0" rtl="0">
              <a:spcBef>
                <a:spcPts val="0"/>
              </a:spcBef>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i="1" dirty="0">
                <a:solidFill>
                  <a:srgbClr val="808080"/>
                </a:solidFill>
                <a:highlight>
                  <a:srgbClr val="FFFFFF"/>
                </a:highlight>
                <a:latin typeface="Consolas"/>
                <a:ea typeface="Consolas"/>
                <a:cs typeface="Consolas"/>
                <a:sym typeface="Consolas"/>
              </a:rPr>
              <a:t># Hypothesis using sigmoid: </a:t>
            </a:r>
            <a:r>
              <a:rPr lang="en-US" sz="3700" i="1" dirty="0" err="1">
                <a:solidFill>
                  <a:srgbClr val="808080"/>
                </a:solidFill>
                <a:highlight>
                  <a:srgbClr val="FFFFFF"/>
                </a:highlight>
                <a:latin typeface="Consolas"/>
                <a:ea typeface="Consolas"/>
                <a:cs typeface="Consolas"/>
                <a:sym typeface="Consolas"/>
              </a:rPr>
              <a:t>tf.div</a:t>
            </a:r>
            <a:r>
              <a:rPr lang="en-US" sz="3700" i="1" dirty="0">
                <a:solidFill>
                  <a:srgbClr val="808080"/>
                </a:solidFill>
                <a:highlight>
                  <a:srgbClr val="FFFFFF"/>
                </a:highlight>
                <a:latin typeface="Consolas"/>
                <a:ea typeface="Consolas"/>
                <a:cs typeface="Consolas"/>
                <a:sym typeface="Consolas"/>
              </a:rPr>
              <a:t>(1., 1. + </a:t>
            </a:r>
            <a:r>
              <a:rPr lang="en-US" sz="3700" i="1" dirty="0" err="1">
                <a:solidFill>
                  <a:srgbClr val="808080"/>
                </a:solidFill>
                <a:highlight>
                  <a:srgbClr val="FFFFFF"/>
                </a:highlight>
                <a:latin typeface="Consolas"/>
                <a:ea typeface="Consolas"/>
                <a:cs typeface="Consolas"/>
                <a:sym typeface="Consolas"/>
              </a:rPr>
              <a:t>tf.exp</a:t>
            </a:r>
            <a:r>
              <a:rPr lang="en-US" sz="3700" i="1" dirty="0">
                <a:solidFill>
                  <a:srgbClr val="808080"/>
                </a:solidFill>
                <a:highlight>
                  <a:srgbClr val="FFFFFF"/>
                </a:highlight>
                <a:latin typeface="Consolas"/>
                <a:ea typeface="Consolas"/>
                <a:cs typeface="Consolas"/>
                <a:sym typeface="Consolas"/>
              </a:rPr>
              <a:t>(</a:t>
            </a:r>
            <a:r>
              <a:rPr lang="en-US" sz="3700" i="1" dirty="0" err="1">
                <a:solidFill>
                  <a:srgbClr val="808080"/>
                </a:solidFill>
                <a:highlight>
                  <a:srgbClr val="FFFFFF"/>
                </a:highlight>
                <a:latin typeface="Consolas"/>
                <a:ea typeface="Consolas"/>
                <a:cs typeface="Consolas"/>
                <a:sym typeface="Consolas"/>
              </a:rPr>
              <a:t>tf.matmul</a:t>
            </a:r>
            <a:r>
              <a:rPr lang="en-US" sz="3700" i="1" dirty="0">
                <a:solidFill>
                  <a:srgbClr val="808080"/>
                </a:solidFill>
                <a:highlight>
                  <a:srgbClr val="FFFFFF"/>
                </a:highlight>
                <a:latin typeface="Consolas"/>
                <a:ea typeface="Consolas"/>
                <a:cs typeface="Consolas"/>
                <a:sym typeface="Consolas"/>
              </a:rPr>
              <a:t>(X, W) + b))</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hypothesis = </a:t>
            </a:r>
            <a:r>
              <a:rPr lang="en-US" sz="3700" dirty="0" err="1">
                <a:solidFill>
                  <a:schemeClr val="dk1"/>
                </a:solidFill>
                <a:highlight>
                  <a:srgbClr val="FFFFFF"/>
                </a:highlight>
                <a:latin typeface="Consolas"/>
                <a:ea typeface="Consolas"/>
                <a:cs typeface="Consolas"/>
                <a:sym typeface="Consolas"/>
              </a:rPr>
              <a:t>tf.sigmoid</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tf.matmul</a:t>
            </a:r>
            <a:r>
              <a:rPr lang="en-US" sz="3700" dirty="0">
                <a:solidFill>
                  <a:schemeClr val="dk1"/>
                </a:solidFill>
                <a:highlight>
                  <a:srgbClr val="FFFFFF"/>
                </a:highlight>
                <a:latin typeface="Consolas"/>
                <a:ea typeface="Consolas"/>
                <a:cs typeface="Consolas"/>
                <a:sym typeface="Consolas"/>
              </a:rPr>
              <a:t>(X, W) + b)</a:t>
            </a:r>
          </a:p>
          <a:p>
            <a:pPr marL="0" lvl="0" indent="0" rtl="0">
              <a:spcBef>
                <a:spcPts val="0"/>
              </a:spcBef>
              <a:buNone/>
            </a:pPr>
            <a:endParaRPr sz="3700" dirty="0">
              <a:solidFill>
                <a:schemeClr val="dk1"/>
              </a:solidFill>
              <a:highlight>
                <a:srgbClr val="FFFFFF"/>
              </a:highlight>
              <a:latin typeface="Consolas"/>
              <a:ea typeface="Consolas"/>
              <a:cs typeface="Consolas"/>
              <a:sym typeface="Consolas"/>
            </a:endParaRPr>
          </a:p>
          <a:p>
            <a:pPr marL="0" lvl="0" indent="0" rtl="0">
              <a:spcBef>
                <a:spcPts val="0"/>
              </a:spcBef>
              <a:buNone/>
            </a:pPr>
            <a:endParaRPr sz="3700" dirty="0">
              <a:solidFill>
                <a:schemeClr val="dk1"/>
              </a:solidFill>
              <a:highlight>
                <a:srgbClr val="FFFFFF"/>
              </a:highlight>
              <a:latin typeface="Consolas"/>
              <a:ea typeface="Consolas"/>
              <a:cs typeface="Consolas"/>
              <a:sym typeface="Consolas"/>
            </a:endParaRPr>
          </a:p>
          <a:p>
            <a:pPr marL="0" lvl="0" indent="0" rtl="0">
              <a:spcBef>
                <a:spcPts val="0"/>
              </a:spcBef>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i="1" dirty="0">
                <a:solidFill>
                  <a:srgbClr val="808080"/>
                </a:solidFill>
                <a:highlight>
                  <a:srgbClr val="FFFFFF"/>
                </a:highlight>
                <a:latin typeface="Consolas"/>
                <a:ea typeface="Consolas"/>
                <a:cs typeface="Consolas"/>
                <a:sym typeface="Consolas"/>
              </a:rPr>
              <a:t># cost/loss function</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cost = -</a:t>
            </a:r>
            <a:r>
              <a:rPr lang="en-US" sz="3700" dirty="0" err="1">
                <a:solidFill>
                  <a:schemeClr val="dk1"/>
                </a:solidFill>
                <a:highlight>
                  <a:srgbClr val="FFFFFF"/>
                </a:highlight>
                <a:latin typeface="Consolas"/>
                <a:ea typeface="Consolas"/>
                <a:cs typeface="Consolas"/>
                <a:sym typeface="Consolas"/>
              </a:rPr>
              <a:t>tf.reduce_mean</a:t>
            </a:r>
            <a:r>
              <a:rPr lang="en-US" sz="3700" dirty="0">
                <a:solidFill>
                  <a:schemeClr val="dk1"/>
                </a:solidFill>
                <a:highlight>
                  <a:srgbClr val="FFFFFF"/>
                </a:highlight>
                <a:latin typeface="Consolas"/>
                <a:ea typeface="Consolas"/>
                <a:cs typeface="Consolas"/>
                <a:sym typeface="Consolas"/>
              </a:rPr>
              <a:t>(Y * tf.log(hypothesis) + (</a:t>
            </a:r>
            <a:r>
              <a:rPr lang="en-US" sz="3700" dirty="0">
                <a:solidFill>
                  <a:srgbClr val="0000FF"/>
                </a:solidFill>
                <a:highlight>
                  <a:srgbClr val="FFFFFF"/>
                </a:highlight>
                <a:latin typeface="Consolas"/>
                <a:ea typeface="Consolas"/>
                <a:cs typeface="Consolas"/>
                <a:sym typeface="Consolas"/>
              </a:rPr>
              <a:t>1 </a:t>
            </a:r>
            <a:r>
              <a:rPr lang="en-US" sz="3700" dirty="0">
                <a:solidFill>
                  <a:schemeClr val="dk1"/>
                </a:solidFill>
                <a:highlight>
                  <a:srgbClr val="FFFFFF"/>
                </a:highlight>
                <a:latin typeface="Consolas"/>
                <a:ea typeface="Consolas"/>
                <a:cs typeface="Consolas"/>
                <a:sym typeface="Consolas"/>
              </a:rPr>
              <a:t>- Y) *</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                      tf.log(</a:t>
            </a:r>
            <a:r>
              <a:rPr lang="en-US" sz="3700" dirty="0">
                <a:solidFill>
                  <a:srgbClr val="0000FF"/>
                </a:solidFill>
                <a:highlight>
                  <a:srgbClr val="FFFFFF"/>
                </a:highlight>
                <a:latin typeface="Consolas"/>
                <a:ea typeface="Consolas"/>
                <a:cs typeface="Consolas"/>
                <a:sym typeface="Consolas"/>
              </a:rPr>
              <a:t>1 </a:t>
            </a:r>
            <a:r>
              <a:rPr lang="en-US" sz="3700" dirty="0">
                <a:solidFill>
                  <a:schemeClr val="dk1"/>
                </a:solidFill>
                <a:highlight>
                  <a:srgbClr val="FFFFFF"/>
                </a:highlight>
                <a:latin typeface="Consolas"/>
                <a:ea typeface="Consolas"/>
                <a:cs typeface="Consolas"/>
                <a:sym typeface="Consolas"/>
              </a:rPr>
              <a:t>- hypothesis))</a:t>
            </a:r>
          </a:p>
          <a:p>
            <a:pPr marL="0" lvl="0" indent="0" rtl="0">
              <a:spcBef>
                <a:spcPts val="0"/>
              </a:spcBef>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train = </a:t>
            </a:r>
            <a:r>
              <a:rPr lang="en-US" sz="3700" dirty="0" err="1">
                <a:solidFill>
                  <a:schemeClr val="dk1"/>
                </a:solidFill>
                <a:highlight>
                  <a:srgbClr val="FFFFFF"/>
                </a:highlight>
                <a:latin typeface="Consolas"/>
                <a:ea typeface="Consolas"/>
                <a:cs typeface="Consolas"/>
                <a:sym typeface="Consolas"/>
              </a:rPr>
              <a:t>tf.train.GradientDescentOptimizer</a:t>
            </a:r>
            <a:r>
              <a:rPr lang="en-US" sz="3700" dirty="0">
                <a:solidFill>
                  <a:schemeClr val="dk1"/>
                </a:solidFill>
                <a:highlight>
                  <a:srgbClr val="FFFFFF"/>
                </a:highlight>
                <a:latin typeface="Consolas"/>
                <a:ea typeface="Consolas"/>
                <a:cs typeface="Consolas"/>
                <a:sym typeface="Consolas"/>
              </a:rPr>
              <a:t>(</a:t>
            </a:r>
            <a:r>
              <a:rPr lang="en-US" sz="3700" dirty="0" err="1">
                <a:solidFill>
                  <a:srgbClr val="660099"/>
                </a:solidFill>
                <a:highlight>
                  <a:srgbClr val="FFFFFF"/>
                </a:highlight>
                <a:latin typeface="Consolas"/>
                <a:ea typeface="Consolas"/>
                <a:cs typeface="Consolas"/>
                <a:sym typeface="Consolas"/>
              </a:rPr>
              <a:t>learning_rate</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0.01</a:t>
            </a:r>
            <a:r>
              <a:rPr lang="en-US" sz="3700" dirty="0">
                <a:solidFill>
                  <a:schemeClr val="dk1"/>
                </a:solidFill>
                <a:highlight>
                  <a:srgbClr val="FFFFFF"/>
                </a:highlight>
                <a:latin typeface="Consolas"/>
                <a:ea typeface="Consolas"/>
                <a:cs typeface="Consolas"/>
                <a:sym typeface="Consolas"/>
              </a:rPr>
              <a:t>).minimize(cost)</a:t>
            </a:r>
          </a:p>
          <a:p>
            <a:pPr marL="0" lvl="0" indent="-184150" rtl="0">
              <a:spcBef>
                <a:spcPts val="0"/>
              </a:spcBef>
              <a:buClr>
                <a:schemeClr val="dk1"/>
              </a:buClr>
              <a:buSzPts val="2900"/>
              <a:buFont typeface="Arial"/>
              <a:buNone/>
            </a:pPr>
            <a:endParaRPr sz="3700" dirty="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3700" i="1" dirty="0">
                <a:solidFill>
                  <a:srgbClr val="808080"/>
                </a:solidFill>
                <a:highlight>
                  <a:srgbClr val="FFFFFF"/>
                </a:highlight>
                <a:latin typeface="Consolas"/>
                <a:ea typeface="Consolas"/>
                <a:cs typeface="Consolas"/>
                <a:sym typeface="Consolas"/>
              </a:rPr>
              <a:t># Accuracy computation</a:t>
            </a:r>
          </a:p>
          <a:p>
            <a:pPr marL="0" lvl="0" indent="-184150" rtl="0">
              <a:spcBef>
                <a:spcPts val="0"/>
              </a:spcBef>
              <a:buClr>
                <a:schemeClr val="dk1"/>
              </a:buClr>
              <a:buSzPts val="2900"/>
              <a:buFont typeface="Arial"/>
              <a:buNone/>
            </a:pPr>
            <a:r>
              <a:rPr lang="en-US" sz="3700" i="1" dirty="0">
                <a:solidFill>
                  <a:srgbClr val="808080"/>
                </a:solidFill>
                <a:highlight>
                  <a:srgbClr val="FFFFFF"/>
                </a:highlight>
                <a:latin typeface="Consolas"/>
                <a:ea typeface="Consolas"/>
                <a:cs typeface="Consolas"/>
                <a:sym typeface="Consolas"/>
              </a:rPr>
              <a:t># True if hypothesis&gt;0.5 else False</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predicted = </a:t>
            </a:r>
            <a:r>
              <a:rPr lang="en-US" sz="3700" dirty="0" err="1">
                <a:solidFill>
                  <a:schemeClr val="dk1"/>
                </a:solidFill>
                <a:highlight>
                  <a:srgbClr val="FFFFFF"/>
                </a:highlight>
                <a:latin typeface="Consolas"/>
                <a:ea typeface="Consolas"/>
                <a:cs typeface="Consolas"/>
                <a:sym typeface="Consolas"/>
              </a:rPr>
              <a:t>tf.cast</a:t>
            </a:r>
            <a:r>
              <a:rPr lang="en-US" sz="3700" dirty="0">
                <a:solidFill>
                  <a:schemeClr val="dk1"/>
                </a:solidFill>
                <a:highlight>
                  <a:srgbClr val="FFFFFF"/>
                </a:highlight>
                <a:latin typeface="Consolas"/>
                <a:ea typeface="Consolas"/>
                <a:cs typeface="Consolas"/>
                <a:sym typeface="Consolas"/>
              </a:rPr>
              <a:t>(hypothesis &gt; </a:t>
            </a:r>
            <a:r>
              <a:rPr lang="en-US" sz="3700" dirty="0">
                <a:solidFill>
                  <a:srgbClr val="0000FF"/>
                </a:solidFill>
                <a:highlight>
                  <a:srgbClr val="FFFFFF"/>
                </a:highlight>
                <a:latin typeface="Consolas"/>
                <a:ea typeface="Consolas"/>
                <a:cs typeface="Consolas"/>
                <a:sym typeface="Consolas"/>
              </a:rPr>
              <a:t>0.5</a:t>
            </a:r>
            <a:r>
              <a:rPr lang="en-US" sz="3700" dirty="0">
                <a:solidFill>
                  <a:schemeClr val="dk1"/>
                </a:solidFill>
                <a:highlight>
                  <a:srgbClr val="FFFFFF"/>
                </a:highlight>
                <a:latin typeface="Consolas"/>
                <a:ea typeface="Consolas"/>
                <a:cs typeface="Consolas"/>
                <a:sym typeface="Consolas"/>
              </a:rPr>
              <a:t>, </a:t>
            </a:r>
            <a:r>
              <a:rPr lang="en-US" sz="3700" dirty="0" err="1">
                <a:solidFill>
                  <a:srgbClr val="660099"/>
                </a:solidFill>
                <a:highlight>
                  <a:srgbClr val="FFFFFF"/>
                </a:highlight>
                <a:latin typeface="Consolas"/>
                <a:ea typeface="Consolas"/>
                <a:cs typeface="Consolas"/>
                <a:sym typeface="Consolas"/>
              </a:rPr>
              <a:t>dtype</a:t>
            </a:r>
            <a:r>
              <a:rPr lang="en-US" sz="3700" dirty="0">
                <a:solidFill>
                  <a:schemeClr val="dk1"/>
                </a:solidFill>
                <a:highlight>
                  <a:srgbClr val="FFFFFF"/>
                </a:highlight>
                <a:latin typeface="Consolas"/>
                <a:ea typeface="Consolas"/>
                <a:cs typeface="Consolas"/>
                <a:sym typeface="Consolas"/>
              </a:rPr>
              <a:t>=tf.float32)</a:t>
            </a:r>
          </a:p>
          <a:p>
            <a:pPr marL="0" lvl="0" indent="-184150" rtl="0">
              <a:spcBef>
                <a:spcPts val="0"/>
              </a:spcBef>
              <a:buClr>
                <a:schemeClr val="dk1"/>
              </a:buClr>
              <a:buSzPts val="2900"/>
              <a:buFont typeface="Arial"/>
              <a:buNone/>
            </a:pPr>
            <a:r>
              <a:rPr lang="en-US" sz="3700" dirty="0">
                <a:solidFill>
                  <a:schemeClr val="dk1"/>
                </a:solidFill>
                <a:highlight>
                  <a:srgbClr val="FFFFFF"/>
                </a:highlight>
                <a:latin typeface="Consolas"/>
                <a:ea typeface="Consolas"/>
                <a:cs typeface="Consolas"/>
                <a:sym typeface="Consolas"/>
              </a:rPr>
              <a:t>accuracy = </a:t>
            </a:r>
            <a:r>
              <a:rPr lang="en-US" sz="3700" dirty="0" err="1">
                <a:solidFill>
                  <a:schemeClr val="dk1"/>
                </a:solidFill>
                <a:highlight>
                  <a:srgbClr val="FFFFFF"/>
                </a:highlight>
                <a:latin typeface="Consolas"/>
                <a:ea typeface="Consolas"/>
                <a:cs typeface="Consolas"/>
                <a:sym typeface="Consolas"/>
              </a:rPr>
              <a:t>tf.reduce_mean</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tf.cast</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tf.equal</a:t>
            </a:r>
            <a:r>
              <a:rPr lang="en-US" sz="3700" dirty="0">
                <a:solidFill>
                  <a:schemeClr val="dk1"/>
                </a:solidFill>
                <a:highlight>
                  <a:srgbClr val="FFFFFF"/>
                </a:highlight>
                <a:latin typeface="Consolas"/>
                <a:ea typeface="Consolas"/>
                <a:cs typeface="Consolas"/>
                <a:sym typeface="Consolas"/>
              </a:rPr>
              <a:t>(predicted, Y), </a:t>
            </a:r>
            <a:r>
              <a:rPr lang="en-US" sz="3700" dirty="0" err="1">
                <a:solidFill>
                  <a:srgbClr val="660099"/>
                </a:solidFill>
                <a:highlight>
                  <a:srgbClr val="FFFFFF"/>
                </a:highlight>
                <a:latin typeface="Consolas"/>
                <a:ea typeface="Consolas"/>
                <a:cs typeface="Consolas"/>
                <a:sym typeface="Consolas"/>
              </a:rPr>
              <a:t>dtype</a:t>
            </a:r>
            <a:r>
              <a:rPr lang="en-US" sz="3700" dirty="0">
                <a:solidFill>
                  <a:schemeClr val="dk1"/>
                </a:solidFill>
                <a:highlight>
                  <a:srgbClr val="FFFFFF"/>
                </a:highlight>
                <a:latin typeface="Consolas"/>
                <a:ea typeface="Consolas"/>
                <a:cs typeface="Consolas"/>
                <a:sym typeface="Consolas"/>
              </a:rPr>
              <a:t>=tf.float32))</a:t>
            </a:r>
          </a:p>
          <a:p>
            <a:pPr marL="0" lvl="0" indent="0" rtl="0">
              <a:spcBef>
                <a:spcPts val="0"/>
              </a:spcBef>
              <a:buNone/>
            </a:pPr>
            <a:endParaRPr sz="3700" b="1" dirty="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Launch graph</a:t>
            </a:r>
          </a:p>
          <a:p>
            <a:pPr marL="0" lvl="0" indent="-184150" rtl="0">
              <a:spcBef>
                <a:spcPts val="0"/>
              </a:spcBef>
              <a:buClr>
                <a:schemeClr val="dk1"/>
              </a:buClr>
              <a:buSzPts val="2900"/>
              <a:buFont typeface="Arial"/>
              <a:buNone/>
            </a:pPr>
            <a:r>
              <a:rPr lang="en-US" sz="4000" b="1">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lang="en-US" sz="4000" b="1">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lang="en-US" sz="4000" i="1">
                <a:solidFill>
                  <a:srgbClr val="808080"/>
                </a:solidFill>
                <a:highlight>
                  <a:srgbClr val="FFFFFF"/>
                </a:highlight>
                <a:latin typeface="Consolas"/>
                <a:ea typeface="Consolas"/>
                <a:cs typeface="Consolas"/>
                <a:sym typeface="Consolas"/>
              </a:rPr>
              <a:t># Initialize TensorFlow variables</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p>
          <a:p>
            <a:pPr marL="0" lvl="0" indent="-184150" rtl="0">
              <a:spcBef>
                <a:spcPts val="0"/>
              </a:spcBef>
              <a:buClr>
                <a:schemeClr val="dk1"/>
              </a:buClr>
              <a:buSzPts val="2900"/>
              <a:buFont typeface="Arial"/>
              <a:buNone/>
            </a:pPr>
            <a:endParaRPr sz="40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lang="en-US" sz="4000" b="1">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lang="en-US" sz="4000" b="1">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lang="en-US" sz="4000" b="1">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p>
          <a:p>
            <a:pPr marL="0" lvl="0" indent="0" rtl="0">
              <a:spcBef>
                <a:spcPts val="0"/>
              </a:spcBef>
              <a:buNone/>
            </a:pPr>
            <a:endParaRPr sz="40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i="1">
                <a:solidFill>
                  <a:srgbClr val="808080"/>
                </a:solidFill>
                <a:highlight>
                  <a:srgbClr val="FFFFFF"/>
                </a:highlight>
                <a:latin typeface="Consolas"/>
                <a:ea typeface="Consolas"/>
                <a:cs typeface="Consolas"/>
                <a:sym typeface="Consolas"/>
              </a:rPr>
              <a:t># Accuracy report</a:t>
            </a:r>
          </a:p>
          <a:p>
            <a:pPr marL="0" lvl="0" indent="-184150" rtl="0">
              <a:spcBef>
                <a:spcPts val="0"/>
              </a:spcBef>
              <a:buClr>
                <a:schemeClr val="dk1"/>
              </a:buClr>
              <a:buSzPts val="2900"/>
              <a:buFont typeface="Arial"/>
              <a:buNone/>
            </a:pPr>
            <a:r>
              <a:rPr lang="en-US" sz="4000" i="1">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700">
                <a:solidFill>
                  <a:schemeClr val="dk1"/>
                </a:solidFill>
                <a:highlight>
                  <a:srgbClr val="FFFFFF"/>
                </a:highlight>
                <a:latin typeface="Consolas"/>
                <a:ea typeface="Consolas"/>
                <a:cs typeface="Consolas"/>
                <a:sym typeface="Consolas"/>
              </a:rPr>
              <a:t>x_data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5</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6</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y_data =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placeholders for a tensor that will be always fed.</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X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lang="en-US" sz="2700" b="1">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Y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lang="en-US" sz="2700" b="1">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'weight'</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'bias'</a:t>
            </a:r>
            <a:r>
              <a:rPr lang="en-US" sz="2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Hypothesis using sigmoid: tf.div(1., 1. + tf.exp(tf.matmul(X, W)))</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hypothesis = tf.sigmoid(tf.matmul(X, W) + b)</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cost/loss function</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cost = -tf.reduce_mean(Y * tf.log(hypothesis) + (</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Y) * tf.log(</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hypothesis))</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train = tf.train.GradientDescentOptimizer(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0.01</a:t>
            </a:r>
            <a:r>
              <a:rPr lang="en-US" sz="2700">
                <a:solidFill>
                  <a:schemeClr val="dk1"/>
                </a:solidFill>
                <a:highlight>
                  <a:srgbClr val="FFFFFF"/>
                </a:highlight>
                <a:latin typeface="Consolas"/>
                <a:ea typeface="Consolas"/>
                <a:cs typeface="Consolas"/>
                <a:sym typeface="Consolas"/>
              </a:rPr>
              <a:t>).minimize(cost)</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Accuracy computation</a:t>
            </a:r>
          </a:p>
          <a:p>
            <a:pPr marL="0" lvl="0" indent="0" rtl="0">
              <a:spcBef>
                <a:spcPts val="0"/>
              </a:spcBef>
              <a:buNone/>
            </a:pPr>
            <a:r>
              <a:rPr lang="en-US" sz="2700" i="1">
                <a:solidFill>
                  <a:srgbClr val="808080"/>
                </a:solidFill>
                <a:highlight>
                  <a:srgbClr val="FFFFFF"/>
                </a:highlight>
                <a:latin typeface="Consolas"/>
                <a:ea typeface="Consolas"/>
                <a:cs typeface="Consolas"/>
                <a:sym typeface="Consolas"/>
              </a:rPr>
              <a:t># True if hypothesis&gt;0.5 else False</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predicted = tf.cast(hypothesis &gt; </a:t>
            </a:r>
            <a:r>
              <a:rPr lang="en-US" sz="2700">
                <a:solidFill>
                  <a:srgbClr val="0000FF"/>
                </a:solidFill>
                <a:highlight>
                  <a:srgbClr val="FFFFFF"/>
                </a:highlight>
                <a:latin typeface="Consolas"/>
                <a:ea typeface="Consolas"/>
                <a:cs typeface="Consolas"/>
                <a:sym typeface="Consolas"/>
              </a:rPr>
              <a:t>0.5</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marL="0" lvl="0" indent="0" rtl="0">
              <a:spcBef>
                <a:spcPts val="0"/>
              </a:spcBef>
              <a:buNone/>
            </a:pPr>
            <a:r>
              <a:rPr lang="en-US" sz="2700">
                <a:solidFill>
                  <a:schemeClr val="dk1"/>
                </a:solidFill>
                <a:highlight>
                  <a:srgbClr val="FFFFFF"/>
                </a:highlight>
                <a:latin typeface="Consolas"/>
                <a:ea typeface="Consolas"/>
                <a:cs typeface="Consolas"/>
                <a:sym typeface="Consolas"/>
              </a:rPr>
              <a:t>accuracy = tf.reduce_mean(tf.cast(tf.equal(predicted, Y),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marL="0" lvl="0" indent="0" rtl="0">
              <a:spcBef>
                <a:spcPts val="0"/>
              </a:spcBef>
              <a:buNone/>
            </a:pPr>
            <a:endParaRPr sz="27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2700" i="1">
                <a:solidFill>
                  <a:srgbClr val="808080"/>
                </a:solidFill>
                <a:highlight>
                  <a:srgbClr val="FFFFFF"/>
                </a:highlight>
                <a:latin typeface="Consolas"/>
                <a:ea typeface="Consolas"/>
                <a:cs typeface="Consolas"/>
                <a:sym typeface="Consolas"/>
              </a:rPr>
              <a:t># Launch graph</a:t>
            </a:r>
          </a:p>
          <a:p>
            <a:pPr marL="0" lvl="0" indent="-184150" rtl="0">
              <a:spcBef>
                <a:spcPts val="0"/>
              </a:spcBef>
              <a:buClr>
                <a:schemeClr val="dk1"/>
              </a:buClr>
              <a:buSzPts val="2900"/>
              <a:buFont typeface="Arial"/>
              <a:buNone/>
            </a:pPr>
            <a:r>
              <a:rPr lang="en-US" sz="2700" b="1">
                <a:solidFill>
                  <a:srgbClr val="000080"/>
                </a:solidFill>
                <a:highlight>
                  <a:srgbClr val="FFFFFF"/>
                </a:highlight>
                <a:latin typeface="Consolas"/>
                <a:ea typeface="Consolas"/>
                <a:cs typeface="Consolas"/>
                <a:sym typeface="Consolas"/>
              </a:rPr>
              <a:t>with </a:t>
            </a:r>
            <a:r>
              <a:rPr lang="en-US" sz="2700">
                <a:solidFill>
                  <a:schemeClr val="dk1"/>
                </a:solidFill>
                <a:highlight>
                  <a:srgbClr val="FFFFFF"/>
                </a:highlight>
                <a:latin typeface="Consolas"/>
                <a:ea typeface="Consolas"/>
                <a:cs typeface="Consolas"/>
                <a:sym typeface="Consolas"/>
              </a:rPr>
              <a:t>tf.Session() </a:t>
            </a:r>
            <a:r>
              <a:rPr lang="en-US" sz="2700" b="1">
                <a:solidFill>
                  <a:srgbClr val="000080"/>
                </a:solidFill>
                <a:highlight>
                  <a:srgbClr val="FFFFFF"/>
                </a:highlight>
                <a:latin typeface="Consolas"/>
                <a:ea typeface="Consolas"/>
                <a:cs typeface="Consolas"/>
                <a:sym typeface="Consolas"/>
              </a:rPr>
              <a:t>as </a:t>
            </a:r>
            <a:r>
              <a:rPr lang="en-US" sz="2700">
                <a:solidFill>
                  <a:schemeClr val="dk1"/>
                </a:solidFill>
                <a:highlight>
                  <a:srgbClr val="FFFFFF"/>
                </a:highlight>
                <a:latin typeface="Consolas"/>
                <a:ea typeface="Consolas"/>
                <a:cs typeface="Consolas"/>
                <a:sym typeface="Consolas"/>
              </a:rPr>
              <a:t>sess:</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i="1">
                <a:solidFill>
                  <a:srgbClr val="808080"/>
                </a:solidFill>
                <a:highlight>
                  <a:srgbClr val="FFFFFF"/>
                </a:highlight>
                <a:latin typeface="Consolas"/>
                <a:ea typeface="Consolas"/>
                <a:cs typeface="Consolas"/>
                <a:sym typeface="Consolas"/>
              </a:rPr>
              <a:t># Initialize TensorFlow variables</a:t>
            </a:r>
          </a:p>
          <a:p>
            <a:pPr marL="0" lvl="0" indent="-184150" rtl="0">
              <a:spcBef>
                <a:spcPts val="0"/>
              </a:spcBef>
              <a:buClr>
                <a:schemeClr val="dk1"/>
              </a:buClr>
              <a:buSzPts val="2900"/>
              <a:buFont typeface="Arial"/>
              <a:buNone/>
            </a:pPr>
            <a:r>
              <a:rPr lang="en-US" sz="2700" i="1">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sess.run(tf.global_variables_initializer())</a:t>
            </a:r>
          </a:p>
          <a:p>
            <a:pPr marL="0" lvl="0" indent="-184150" rtl="0">
              <a:spcBef>
                <a:spcPts val="0"/>
              </a:spcBef>
              <a:buClr>
                <a:schemeClr val="dk1"/>
              </a:buClr>
              <a:buSzPts val="2900"/>
              <a:buFont typeface="Arial"/>
              <a:buNone/>
            </a:pPr>
            <a:endParaRPr sz="27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step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10001</a:t>
            </a:r>
            <a:r>
              <a:rPr lang="en-US" sz="27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cost_val, _ = sess.run([cost, train],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b="1">
                <a:solidFill>
                  <a:srgbClr val="000080"/>
                </a:solidFill>
                <a:highlight>
                  <a:srgbClr val="FFFFFF"/>
                </a:highlight>
                <a:latin typeface="Consolas"/>
                <a:ea typeface="Consolas"/>
                <a:cs typeface="Consolas"/>
                <a:sym typeface="Consolas"/>
              </a:rPr>
              <a:t>if </a:t>
            </a:r>
            <a:r>
              <a:rPr lang="en-US" sz="2700">
                <a:solidFill>
                  <a:schemeClr val="dk1"/>
                </a:solidFill>
                <a:highlight>
                  <a:srgbClr val="FFFFFF"/>
                </a:highlight>
                <a:latin typeface="Consolas"/>
                <a:ea typeface="Consolas"/>
                <a:cs typeface="Consolas"/>
                <a:sym typeface="Consolas"/>
              </a:rPr>
              <a:t>step % </a:t>
            </a:r>
            <a:r>
              <a:rPr lang="en-US" sz="2700">
                <a:solidFill>
                  <a:srgbClr val="0000FF"/>
                </a:solidFill>
                <a:highlight>
                  <a:srgbClr val="FFFFFF"/>
                </a:highlight>
                <a:latin typeface="Consolas"/>
                <a:ea typeface="Consolas"/>
                <a:cs typeface="Consolas"/>
                <a:sym typeface="Consolas"/>
              </a:rPr>
              <a:t>200 </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(step, cost_val)</a:t>
            </a:r>
          </a:p>
          <a:p>
            <a:pPr marL="0" lvl="0" indent="-184150" rtl="0">
              <a:spcBef>
                <a:spcPts val="0"/>
              </a:spcBef>
              <a:buClr>
                <a:schemeClr val="dk1"/>
              </a:buClr>
              <a:buSzPts val="2900"/>
              <a:buFont typeface="Arial"/>
              <a:buNone/>
            </a:pPr>
            <a:endParaRPr sz="2700">
              <a:solidFill>
                <a:schemeClr val="dk1"/>
              </a:solidFill>
              <a:highlight>
                <a:srgbClr val="FFFFFF"/>
              </a:highlight>
              <a:latin typeface="Consolas"/>
              <a:ea typeface="Consolas"/>
              <a:cs typeface="Consolas"/>
              <a:sym typeface="Consolas"/>
            </a:endParaRP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i="1">
                <a:solidFill>
                  <a:srgbClr val="808080"/>
                </a:solidFill>
                <a:highlight>
                  <a:srgbClr val="FFFFFF"/>
                </a:highlight>
                <a:latin typeface="Consolas"/>
                <a:ea typeface="Consolas"/>
                <a:cs typeface="Consolas"/>
                <a:sym typeface="Consolas"/>
              </a:rPr>
              <a:t># Accuracy report</a:t>
            </a:r>
          </a:p>
          <a:p>
            <a:pPr marL="0" lvl="0" indent="-184150" rtl="0">
              <a:spcBef>
                <a:spcPts val="0"/>
              </a:spcBef>
              <a:buClr>
                <a:schemeClr val="dk1"/>
              </a:buClr>
              <a:buSzPts val="2900"/>
              <a:buFont typeface="Arial"/>
              <a:buNone/>
            </a:pPr>
            <a:r>
              <a:rPr lang="en-US" sz="2700" i="1">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h, c, a = sess.run([hypothesis, predicted, accuracy],</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marL="0" lvl="0" indent="-184150" rtl="0">
              <a:spcBef>
                <a:spcPts val="0"/>
              </a:spcBef>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a:t>
            </a:r>
            <a:r>
              <a:rPr lang="en-US" sz="2700" b="1">
                <a:solidFill>
                  <a:srgbClr val="000080"/>
                </a:solidFill>
                <a:highlight>
                  <a:srgbClr val="FFFFFF"/>
                </a:highlight>
                <a:latin typeface="Consolas"/>
                <a:ea typeface="Consolas"/>
                <a:cs typeface="Consolas"/>
                <a:sym typeface="Consolas"/>
              </a:rPr>
              <a:t>\n</a:t>
            </a:r>
            <a:r>
              <a:rPr lang="en-US" sz="2700" b="1">
                <a:solidFill>
                  <a:srgbClr val="008080"/>
                </a:solidFill>
                <a:highlight>
                  <a:srgbClr val="FFFFFF"/>
                </a:highlight>
                <a:latin typeface="Consolas"/>
                <a:ea typeface="Consolas"/>
                <a:cs typeface="Consolas"/>
                <a:sym typeface="Consolas"/>
              </a:rPr>
              <a:t>Hypothesis: "</a:t>
            </a:r>
            <a:r>
              <a:rPr lang="en-US" sz="2700">
                <a:solidFill>
                  <a:schemeClr val="dk1"/>
                </a:solidFill>
                <a:highlight>
                  <a:srgbClr val="FFFFFF"/>
                </a:highlight>
                <a:latin typeface="Consolas"/>
                <a:ea typeface="Consolas"/>
                <a:cs typeface="Consolas"/>
                <a:sym typeface="Consolas"/>
              </a:rPr>
              <a:t>, h, </a:t>
            </a:r>
            <a:r>
              <a:rPr lang="en-US" sz="2700" b="1">
                <a:solidFill>
                  <a:srgbClr val="008080"/>
                </a:solidFill>
                <a:highlight>
                  <a:srgbClr val="FFFFFF"/>
                </a:highlight>
                <a:latin typeface="Consolas"/>
                <a:ea typeface="Consolas"/>
                <a:cs typeface="Consolas"/>
                <a:sym typeface="Consolas"/>
              </a:rPr>
              <a:t>"</a:t>
            </a:r>
            <a:r>
              <a:rPr lang="en-US" sz="2700" b="1">
                <a:solidFill>
                  <a:srgbClr val="000080"/>
                </a:solidFill>
                <a:highlight>
                  <a:srgbClr val="FFFFFF"/>
                </a:highlight>
                <a:latin typeface="Consolas"/>
                <a:ea typeface="Consolas"/>
                <a:cs typeface="Consolas"/>
                <a:sym typeface="Consolas"/>
              </a:rPr>
              <a:t>\n</a:t>
            </a:r>
            <a:r>
              <a:rPr lang="en-US" sz="2700" b="1">
                <a:solidFill>
                  <a:srgbClr val="008080"/>
                </a:solidFill>
                <a:highlight>
                  <a:srgbClr val="FFFFFF"/>
                </a:highlight>
                <a:latin typeface="Consolas"/>
                <a:ea typeface="Consolas"/>
                <a:cs typeface="Consolas"/>
                <a:sym typeface="Consolas"/>
              </a:rPr>
              <a:t>Correct (Y): "</a:t>
            </a:r>
            <a:r>
              <a:rPr lang="en-US" sz="2700">
                <a:solidFill>
                  <a:schemeClr val="dk1"/>
                </a:solidFill>
                <a:highlight>
                  <a:srgbClr val="FFFFFF"/>
                </a:highlight>
                <a:latin typeface="Consolas"/>
                <a:ea typeface="Consolas"/>
                <a:cs typeface="Consolas"/>
                <a:sym typeface="Consolas"/>
              </a:rPr>
              <a:t>, c, </a:t>
            </a:r>
            <a:r>
              <a:rPr lang="en-US" sz="2700" b="1">
                <a:solidFill>
                  <a:srgbClr val="008080"/>
                </a:solidFill>
                <a:highlight>
                  <a:srgbClr val="FFFFFF"/>
                </a:highlight>
                <a:latin typeface="Consolas"/>
                <a:ea typeface="Consolas"/>
                <a:cs typeface="Consolas"/>
                <a:sym typeface="Consolas"/>
              </a:rPr>
              <a:t>"</a:t>
            </a:r>
            <a:r>
              <a:rPr lang="en-US" sz="2700" b="1">
                <a:solidFill>
                  <a:srgbClr val="000080"/>
                </a:solidFill>
                <a:highlight>
                  <a:srgbClr val="FFFFFF"/>
                </a:highlight>
                <a:latin typeface="Consolas"/>
                <a:ea typeface="Consolas"/>
                <a:cs typeface="Consolas"/>
                <a:sym typeface="Consolas"/>
              </a:rPr>
              <a:t>\n</a:t>
            </a:r>
            <a:r>
              <a:rPr lang="en-US" sz="2700" b="1">
                <a:solidFill>
                  <a:srgbClr val="008080"/>
                </a:solidFill>
                <a:highlight>
                  <a:srgbClr val="FFFFFF"/>
                </a:highlight>
                <a:latin typeface="Consolas"/>
                <a:ea typeface="Consolas"/>
                <a:cs typeface="Consolas"/>
                <a:sym typeface="Consolas"/>
              </a:rPr>
              <a:t>Accuracy: "</a:t>
            </a:r>
            <a:r>
              <a:rPr lang="en-US" sz="2700">
                <a:solidFill>
                  <a:schemeClr val="dk1"/>
                </a:solidFill>
                <a:highlight>
                  <a:srgbClr val="FFFFFF"/>
                </a:highlight>
                <a:latin typeface="Consolas"/>
                <a:ea typeface="Consolas"/>
                <a:cs typeface="Consolas"/>
                <a:sym typeface="Consolas"/>
              </a:rPr>
              <a:t>, a)</a:t>
            </a:r>
          </a:p>
          <a:p>
            <a:pPr marL="0" lvl="0" indent="0" rtl="0">
              <a:spcBef>
                <a:spcPts val="0"/>
              </a:spcBef>
              <a:buNone/>
            </a:pPr>
            <a:endParaRPr sz="2700" i="1">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3100" b="1">
                <a:solidFill>
                  <a:srgbClr val="008080"/>
                </a:solidFill>
                <a:highlight>
                  <a:srgbClr val="FFFFFF"/>
                </a:highlight>
              </a:rPr>
              <a:t># step, cost</a:t>
            </a:r>
          </a:p>
          <a:p>
            <a:pPr marL="0" lvl="0" indent="0" rtl="0">
              <a:spcBef>
                <a:spcPts val="0"/>
              </a:spcBef>
              <a:buNone/>
            </a:pPr>
            <a:r>
              <a:rPr lang="en-US" sz="3100" b="1">
                <a:solidFill>
                  <a:srgbClr val="008080"/>
                </a:solidFill>
                <a:highlight>
                  <a:srgbClr val="FFFFFF"/>
                </a:highlight>
              </a:rPr>
              <a:t>0 1.73078</a:t>
            </a:r>
          </a:p>
          <a:p>
            <a:pPr marL="0" lvl="0" indent="0" rtl="0">
              <a:spcBef>
                <a:spcPts val="0"/>
              </a:spcBef>
              <a:buNone/>
            </a:pPr>
            <a:r>
              <a:rPr lang="en-US" sz="3100" b="1">
                <a:solidFill>
                  <a:srgbClr val="008080"/>
                </a:solidFill>
                <a:highlight>
                  <a:srgbClr val="FFFFFF"/>
                </a:highlight>
              </a:rPr>
              <a:t>200 0.571512</a:t>
            </a:r>
          </a:p>
          <a:p>
            <a:pPr marL="0" lvl="0" indent="0" rtl="0">
              <a:spcBef>
                <a:spcPts val="0"/>
              </a:spcBef>
              <a:buNone/>
            </a:pPr>
            <a:r>
              <a:rPr lang="en-US" sz="3100" b="1">
                <a:solidFill>
                  <a:srgbClr val="008080"/>
                </a:solidFill>
                <a:highlight>
                  <a:srgbClr val="FFFFFF"/>
                </a:highlight>
              </a:rPr>
              <a:t>400 0.507414</a:t>
            </a:r>
          </a:p>
          <a:p>
            <a:pPr marL="0" lvl="0" indent="0" rtl="0">
              <a:spcBef>
                <a:spcPts val="0"/>
              </a:spcBef>
              <a:buNone/>
            </a:pPr>
            <a:r>
              <a:rPr lang="en-US" sz="3100" b="1">
                <a:solidFill>
                  <a:srgbClr val="008080"/>
                </a:solidFill>
                <a:highlight>
                  <a:srgbClr val="FFFFFF"/>
                </a:highlight>
              </a:rPr>
              <a:t>...</a:t>
            </a:r>
          </a:p>
          <a:p>
            <a:pPr marL="0" lvl="0" indent="0" rtl="0">
              <a:spcBef>
                <a:spcPts val="0"/>
              </a:spcBef>
              <a:buNone/>
            </a:pPr>
            <a:r>
              <a:rPr lang="en-US" sz="3100" b="1">
                <a:solidFill>
                  <a:srgbClr val="008080"/>
                </a:solidFill>
                <a:highlight>
                  <a:srgbClr val="FFFFFF"/>
                </a:highlight>
              </a:rPr>
              <a:t>9600 0.154132</a:t>
            </a:r>
          </a:p>
          <a:p>
            <a:pPr marL="0" lvl="0" indent="0" rtl="0">
              <a:spcBef>
                <a:spcPts val="0"/>
              </a:spcBef>
              <a:buNone/>
            </a:pPr>
            <a:r>
              <a:rPr lang="en-US" sz="3100" b="1">
                <a:solidFill>
                  <a:srgbClr val="008080"/>
                </a:solidFill>
                <a:highlight>
                  <a:srgbClr val="FFFFFF"/>
                </a:highlight>
              </a:rPr>
              <a:t>9800 0.151778</a:t>
            </a:r>
          </a:p>
          <a:p>
            <a:pPr marL="0" lvl="0" indent="0" rtl="0">
              <a:spcBef>
                <a:spcPts val="0"/>
              </a:spcBef>
              <a:buNone/>
            </a:pPr>
            <a:r>
              <a:rPr lang="en-US" sz="3100" b="1">
                <a:solidFill>
                  <a:srgbClr val="008080"/>
                </a:solidFill>
                <a:highlight>
                  <a:srgbClr val="FFFFFF"/>
                </a:highlight>
              </a:rPr>
              <a:t>10000 0.149496</a:t>
            </a:r>
          </a:p>
          <a:p>
            <a:pPr marL="0" lvl="0" indent="-184150" rtl="0">
              <a:spcBef>
                <a:spcPts val="0"/>
              </a:spcBef>
              <a:buClr>
                <a:schemeClr val="dk1"/>
              </a:buClr>
              <a:buSzPts val="2900"/>
              <a:buFont typeface="Arial"/>
              <a:buNone/>
            </a:pPr>
            <a:endParaRPr sz="3100" b="1">
              <a:solidFill>
                <a:srgbClr val="008080"/>
              </a:solidFill>
              <a:highlight>
                <a:srgbClr val="FFFFFF"/>
              </a:highlight>
            </a:endParaRPr>
          </a:p>
          <a:p>
            <a:pPr marL="0" lvl="0" indent="0" rtl="0">
              <a:spcBef>
                <a:spcPts val="0"/>
              </a:spcBef>
              <a:buNone/>
            </a:pPr>
            <a:endParaRPr sz="3100" b="1">
              <a:solidFill>
                <a:srgbClr val="008080"/>
              </a:solidFill>
              <a:highlight>
                <a:srgbClr val="FFFFFF"/>
              </a:highlight>
            </a:endParaRPr>
          </a:p>
          <a:p>
            <a:pPr marL="0" lvl="0" indent="0" rtl="0">
              <a:spcBef>
                <a:spcPts val="0"/>
              </a:spcBef>
              <a:buNone/>
            </a:pPr>
            <a:r>
              <a:rPr lang="en-US" sz="3100" b="1">
                <a:solidFill>
                  <a:srgbClr val="008080"/>
                </a:solidFill>
                <a:highlight>
                  <a:srgbClr val="FFFFFF"/>
                </a:highlight>
              </a:rPr>
              <a:t>Hypothesis:  </a:t>
            </a:r>
          </a:p>
          <a:p>
            <a:pPr marL="0" lvl="0" indent="0" rtl="0">
              <a:spcBef>
                <a:spcPts val="0"/>
              </a:spcBef>
              <a:buNone/>
            </a:pPr>
            <a:r>
              <a:rPr lang="en-US" sz="3100" b="1">
                <a:solidFill>
                  <a:srgbClr val="008080"/>
                </a:solidFill>
                <a:highlight>
                  <a:srgbClr val="FFFFFF"/>
                </a:highlight>
              </a:rPr>
              <a:t>[[ 0.03074029]</a:t>
            </a:r>
          </a:p>
          <a:p>
            <a:pPr marL="0" lvl="0" indent="0" rtl="0">
              <a:spcBef>
                <a:spcPts val="0"/>
              </a:spcBef>
              <a:buNone/>
            </a:pPr>
            <a:r>
              <a:rPr lang="en-US" sz="3100" b="1">
                <a:solidFill>
                  <a:srgbClr val="008080"/>
                </a:solidFill>
                <a:highlight>
                  <a:srgbClr val="FFFFFF"/>
                </a:highlight>
              </a:rPr>
              <a:t>[ 0.15884677]</a:t>
            </a:r>
          </a:p>
          <a:p>
            <a:pPr marL="0" lvl="0" indent="0" rtl="0">
              <a:spcBef>
                <a:spcPts val="0"/>
              </a:spcBef>
              <a:buNone/>
            </a:pPr>
            <a:r>
              <a:rPr lang="en-US" sz="3100" b="1">
                <a:solidFill>
                  <a:srgbClr val="008080"/>
                </a:solidFill>
                <a:highlight>
                  <a:srgbClr val="FFFFFF"/>
                </a:highlight>
              </a:rPr>
              <a:t>[ 0.30486736]</a:t>
            </a:r>
          </a:p>
          <a:p>
            <a:pPr marL="0" lvl="0" indent="0" rtl="0">
              <a:spcBef>
                <a:spcPts val="0"/>
              </a:spcBef>
              <a:buNone/>
            </a:pPr>
            <a:r>
              <a:rPr lang="en-US" sz="3100" b="1">
                <a:solidFill>
                  <a:srgbClr val="008080"/>
                </a:solidFill>
                <a:highlight>
                  <a:srgbClr val="FFFFFF"/>
                </a:highlight>
              </a:rPr>
              <a:t>[ 0.78138196]</a:t>
            </a:r>
          </a:p>
          <a:p>
            <a:pPr marL="0" lvl="0" indent="0" rtl="0">
              <a:spcBef>
                <a:spcPts val="0"/>
              </a:spcBef>
              <a:buNone/>
            </a:pPr>
            <a:r>
              <a:rPr lang="en-US" sz="3100" b="1">
                <a:solidFill>
                  <a:srgbClr val="008080"/>
                </a:solidFill>
                <a:highlight>
                  <a:srgbClr val="FFFFFF"/>
                </a:highlight>
              </a:rPr>
              <a:t>[ 0.93957496]</a:t>
            </a:r>
          </a:p>
          <a:p>
            <a:pPr marL="0" lvl="0" indent="0" rtl="0">
              <a:spcBef>
                <a:spcPts val="0"/>
              </a:spcBef>
              <a:buNone/>
            </a:pPr>
            <a:r>
              <a:rPr lang="en-US" sz="3100" b="1">
                <a:solidFill>
                  <a:srgbClr val="008080"/>
                </a:solidFill>
                <a:highlight>
                  <a:srgbClr val="FFFFFF"/>
                </a:highlight>
              </a:rPr>
              <a:t>[ 0.98016882]]</a:t>
            </a:r>
          </a:p>
          <a:p>
            <a:pPr marL="0" lvl="0" indent="0" rtl="0">
              <a:spcBef>
                <a:spcPts val="0"/>
              </a:spcBef>
              <a:buNone/>
            </a:pPr>
            <a:endParaRPr sz="3100" b="1">
              <a:solidFill>
                <a:srgbClr val="008080"/>
              </a:solidFill>
              <a:highlight>
                <a:srgbClr val="FFFFFF"/>
              </a:highlight>
            </a:endParaRPr>
          </a:p>
          <a:p>
            <a:pPr marL="0" lvl="0" indent="0" rtl="0">
              <a:spcBef>
                <a:spcPts val="0"/>
              </a:spcBef>
              <a:buNone/>
            </a:pPr>
            <a:r>
              <a:rPr lang="en-US" sz="3100" b="1">
                <a:solidFill>
                  <a:srgbClr val="008080"/>
                </a:solidFill>
                <a:highlight>
                  <a:srgbClr val="FFFFFF"/>
                </a:highlight>
              </a:rPr>
              <a:t>Correct (Y):  </a:t>
            </a:r>
          </a:p>
          <a:p>
            <a:pPr marL="0" lvl="0" indent="0" rtl="0">
              <a:spcBef>
                <a:spcPts val="0"/>
              </a:spcBef>
              <a:buNone/>
            </a:pPr>
            <a:r>
              <a:rPr lang="en-US" sz="3100" b="1">
                <a:solidFill>
                  <a:srgbClr val="008080"/>
                </a:solidFill>
                <a:highlight>
                  <a:srgbClr val="FFFFFF"/>
                </a:highlight>
              </a:rPr>
              <a:t>[[ 0.]</a:t>
            </a:r>
          </a:p>
          <a:p>
            <a:pPr marL="0" lvl="0" indent="0" rtl="0">
              <a:spcBef>
                <a:spcPts val="0"/>
              </a:spcBef>
              <a:buNone/>
            </a:pPr>
            <a:r>
              <a:rPr lang="en-US" sz="3100" b="1">
                <a:solidFill>
                  <a:srgbClr val="008080"/>
                </a:solidFill>
                <a:highlight>
                  <a:srgbClr val="FFFFFF"/>
                </a:highlight>
              </a:rPr>
              <a:t>[ 0.]</a:t>
            </a:r>
          </a:p>
          <a:p>
            <a:pPr marL="0" lvl="0" indent="0" rtl="0">
              <a:spcBef>
                <a:spcPts val="0"/>
              </a:spcBef>
              <a:buNone/>
            </a:pPr>
            <a:r>
              <a:rPr lang="en-US" sz="3100" b="1">
                <a:solidFill>
                  <a:srgbClr val="008080"/>
                </a:solidFill>
                <a:highlight>
                  <a:srgbClr val="FFFFFF"/>
                </a:highlight>
              </a:rPr>
              <a:t>[ 0.]</a:t>
            </a:r>
          </a:p>
          <a:p>
            <a:pPr marL="0" lvl="0" indent="0" rtl="0">
              <a:spcBef>
                <a:spcPts val="0"/>
              </a:spcBef>
              <a:buNone/>
            </a:pPr>
            <a:r>
              <a:rPr lang="en-US" sz="3100" b="1">
                <a:solidFill>
                  <a:srgbClr val="008080"/>
                </a:solidFill>
                <a:highlight>
                  <a:srgbClr val="FFFFFF"/>
                </a:highlight>
              </a:rPr>
              <a:t>[ 1.]</a:t>
            </a:r>
          </a:p>
          <a:p>
            <a:pPr marL="0" lvl="0" indent="0" rtl="0">
              <a:spcBef>
                <a:spcPts val="0"/>
              </a:spcBef>
              <a:buNone/>
            </a:pPr>
            <a:r>
              <a:rPr lang="en-US" sz="3100" b="1">
                <a:solidFill>
                  <a:srgbClr val="008080"/>
                </a:solidFill>
                <a:highlight>
                  <a:srgbClr val="FFFFFF"/>
                </a:highlight>
              </a:rPr>
              <a:t>[ 1.]</a:t>
            </a:r>
          </a:p>
          <a:p>
            <a:pPr marL="0" lvl="0" indent="0" rtl="0">
              <a:spcBef>
                <a:spcPts val="0"/>
              </a:spcBef>
              <a:buNone/>
            </a:pPr>
            <a:r>
              <a:rPr lang="en-US" sz="3100" b="1">
                <a:solidFill>
                  <a:srgbClr val="008080"/>
                </a:solidFill>
                <a:highlight>
                  <a:srgbClr val="FFFFFF"/>
                </a:highlight>
              </a:rPr>
              <a:t>[ 1.]]</a:t>
            </a:r>
          </a:p>
          <a:p>
            <a:pPr marL="0" lvl="0" indent="0" rtl="0">
              <a:spcBef>
                <a:spcPts val="0"/>
              </a:spcBef>
              <a:buNone/>
            </a:pPr>
            <a:endParaRPr sz="3100" b="1">
              <a:solidFill>
                <a:srgbClr val="008080"/>
              </a:solidFill>
              <a:highlight>
                <a:srgbClr val="FFFFFF"/>
              </a:highlight>
            </a:endParaRPr>
          </a:p>
          <a:p>
            <a:pPr marL="0" lvl="0" indent="0" rtl="0">
              <a:spcBef>
                <a:spcPts val="0"/>
              </a:spcBef>
              <a:buNone/>
            </a:pPr>
            <a:r>
              <a:rPr lang="en-US" sz="3100" b="1">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3697152" y="578133"/>
            <a:ext cx="10166400" cy="3428700"/>
          </a:xfrm>
          <a:prstGeom prst="rect">
            <a:avLst/>
          </a:prstGeom>
        </p:spPr>
        <p:txBody>
          <a:bodyPr wrap="square" lIns="91400" tIns="91400" rIns="91400" bIns="91400" anchor="ctr" anchorCtr="0">
            <a:noAutofit/>
          </a:bodyPr>
          <a:lstStyle/>
          <a:p>
            <a:pPr marL="0" lvl="0" indent="0" rtl="0">
              <a:spcBef>
                <a:spcPts val="0"/>
              </a:spcBef>
              <a:buNone/>
            </a:pPr>
            <a:r>
              <a:rPr lang="en-US"/>
              <a:t>Classifying diabetes</a:t>
            </a:r>
          </a:p>
        </p:txBody>
      </p:sp>
      <p:pic>
        <p:nvPicPr>
          <p:cNvPr id="985" name="Shape 985" descr="Image result for diabetes"/>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wrap="square" lIns="243800" tIns="243800" rIns="243800" bIns="243800" anchor="ctr" anchorCtr="0">
            <a:noAutofit/>
          </a:bodyPr>
          <a:lstStyle/>
          <a:p>
            <a:pPr marL="0" lvl="0" indent="0" rtl="0">
              <a:spcBef>
                <a:spcPts val="0"/>
              </a:spcBef>
              <a:buNone/>
            </a:pPr>
            <a:endParaRPr sz="4000" b="1">
              <a:solidFill>
                <a:schemeClr val="dk1"/>
              </a:solidFill>
              <a:highlight>
                <a:srgbClr val="FFFFFF"/>
              </a:highlight>
            </a:endParaRPr>
          </a:p>
          <a:p>
            <a:pPr marL="0" lvl="0" indent="0" rtl="0">
              <a:spcBef>
                <a:spcPts val="0"/>
              </a:spcBef>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lang="en-US" sz="4000" b="1">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lang="en-US" sz="4000" b="1">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endParaRPr sz="4000" b="1">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w="9525" cap="flat" cmpd="sng">
            <a:solidFill>
              <a:srgbClr val="4A86E8"/>
            </a:solidFill>
            <a:prstDash val="solid"/>
            <a:round/>
            <a:headEnd type="none" w="med" len="med"/>
            <a:tailEnd type="none" w="med" len="med"/>
          </a:ln>
        </p:spPr>
      </p:pic>
      <p:sp>
        <p:nvSpPr>
          <p:cNvPr id="988" name="Shape 988"/>
          <p:cNvSpPr txBox="1"/>
          <p:nvPr/>
        </p:nvSpPr>
        <p:spPr>
          <a:xfrm>
            <a:off x="69715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5"/>
              </a:rPr>
              <a:t>https://github.com/hunkim/DeepLearningZeroToAll/blob/master/lab-05-2-logistic_regression_diabetes.py</a:t>
            </a:r>
            <a:r>
              <a:rPr lang="en-US" sz="290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400">
                <a:solidFill>
                  <a:schemeClr val="dk1"/>
                </a:solidFill>
                <a:highlight>
                  <a:srgbClr val="FFFFFF"/>
                </a:highlight>
                <a:latin typeface="Consolas"/>
                <a:ea typeface="Consolas"/>
                <a:cs typeface="Consolas"/>
                <a:sym typeface="Consolas"/>
              </a:rPr>
              <a:t>xy = np.loadtxt(</a:t>
            </a:r>
            <a:r>
              <a:rPr lang="en-US" sz="2400" b="1">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placeholders for a tensor that will be always fed.</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Hypothesis using sigmoid: tf.div(1., 1. + tf.exp(tf.matmul(X, W)))</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hypothesis = tf.sigmoid(tf.matmul(X, W) + b)</a:t>
            </a: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cost/loss function</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Accuracy computation</a:t>
            </a: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True if hypothesis&gt;0.5 else False</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Launch graph</a:t>
            </a:r>
          </a:p>
          <a:p>
            <a:pPr marL="0" lvl="0" indent="0" rtl="0">
              <a:spcBef>
                <a:spcPts val="0"/>
              </a:spcBef>
              <a:buNone/>
            </a:pPr>
            <a:r>
              <a:rPr lang="en-US" sz="2400" b="1">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lang="en-US" sz="2400" b="1">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feed = {X: x_data, Y: y_data}</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lang="en-US" sz="2400" b="1">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marL="0" lvl="0" indent="0" rtl="0">
              <a:spcBef>
                <a:spcPts val="0"/>
              </a:spcBef>
              <a:buNone/>
            </a:pPr>
            <a:endParaRPr sz="24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i="1">
                <a:solidFill>
                  <a:srgbClr val="808080"/>
                </a:solidFill>
                <a:highlight>
                  <a:srgbClr val="FFFFFF"/>
                </a:highlight>
                <a:latin typeface="Consolas"/>
                <a:ea typeface="Consolas"/>
                <a:cs typeface="Consolas"/>
                <a:sym typeface="Consolas"/>
              </a:rPr>
              <a:t># Accuracy report</a:t>
            </a:r>
          </a:p>
          <a:p>
            <a:pPr marL="0" lvl="0" indent="0" rtl="0">
              <a:spcBef>
                <a:spcPts val="0"/>
              </a:spcBef>
              <a:buNone/>
            </a:pPr>
            <a:r>
              <a:rPr lang="en-US" sz="2400" i="1">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marL="0" lvl="0" indent="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184150" rtl="0">
              <a:spcBef>
                <a:spcPts val="0"/>
              </a:spcBef>
              <a:buClr>
                <a:schemeClr val="dk1"/>
              </a:buClr>
              <a:buSzPts val="2900"/>
              <a:buFont typeface="Arial"/>
              <a:buNone/>
            </a:pPr>
            <a:r>
              <a:rPr lang="en-US" sz="3200" b="1">
                <a:solidFill>
                  <a:srgbClr val="008080"/>
                </a:solidFill>
                <a:highlight>
                  <a:srgbClr val="FFFFFF"/>
                </a:highlight>
              </a:rPr>
              <a:t>0 0.82794</a:t>
            </a:r>
          </a:p>
          <a:p>
            <a:pPr marL="0" lvl="0" indent="-184150" rtl="0">
              <a:spcBef>
                <a:spcPts val="0"/>
              </a:spcBef>
              <a:buClr>
                <a:schemeClr val="dk1"/>
              </a:buClr>
              <a:buSzPts val="2900"/>
              <a:buFont typeface="Arial"/>
              <a:buNone/>
            </a:pPr>
            <a:r>
              <a:rPr lang="en-US" sz="3200" b="1">
                <a:solidFill>
                  <a:srgbClr val="008080"/>
                </a:solidFill>
                <a:highlight>
                  <a:srgbClr val="FFFFFF"/>
                </a:highlight>
              </a:rPr>
              <a:t>200 0.755181</a:t>
            </a:r>
          </a:p>
          <a:p>
            <a:pPr marL="0" lvl="0" indent="-184150" rtl="0">
              <a:spcBef>
                <a:spcPts val="0"/>
              </a:spcBef>
              <a:buClr>
                <a:schemeClr val="dk1"/>
              </a:buClr>
              <a:buSzPts val="2900"/>
              <a:buFont typeface="Arial"/>
              <a:buNone/>
            </a:pPr>
            <a:r>
              <a:rPr lang="en-US" sz="3200" b="1">
                <a:solidFill>
                  <a:srgbClr val="008080"/>
                </a:solidFill>
                <a:highlight>
                  <a:srgbClr val="FFFFFF"/>
                </a:highlight>
              </a:rPr>
              <a:t>400 0.726355</a:t>
            </a:r>
          </a:p>
          <a:p>
            <a:pPr marL="0" lvl="0" indent="-184150" rtl="0">
              <a:spcBef>
                <a:spcPts val="0"/>
              </a:spcBef>
              <a:buClr>
                <a:schemeClr val="dk1"/>
              </a:buClr>
              <a:buSzPts val="2900"/>
              <a:buFont typeface="Arial"/>
              <a:buNone/>
            </a:pPr>
            <a:r>
              <a:rPr lang="en-US" sz="3200" b="1">
                <a:solidFill>
                  <a:srgbClr val="008080"/>
                </a:solidFill>
                <a:highlight>
                  <a:srgbClr val="FFFFFF"/>
                </a:highlight>
              </a:rPr>
              <a:t>600 0.705179</a:t>
            </a:r>
          </a:p>
          <a:p>
            <a:pPr marL="0" lvl="0" indent="-184150" rtl="0">
              <a:spcBef>
                <a:spcPts val="0"/>
              </a:spcBef>
              <a:buClr>
                <a:schemeClr val="dk1"/>
              </a:buClr>
              <a:buSzPts val="2900"/>
              <a:buFont typeface="Arial"/>
              <a:buNone/>
            </a:pPr>
            <a:r>
              <a:rPr lang="en-US" sz="3200" b="1">
                <a:solidFill>
                  <a:srgbClr val="008080"/>
                </a:solidFill>
                <a:highlight>
                  <a:srgbClr val="FFFFFF"/>
                </a:highlight>
              </a:rPr>
              <a:t>800 0.686631</a:t>
            </a:r>
          </a:p>
          <a:p>
            <a:pPr marL="0" lvl="0" indent="-184150" rtl="0">
              <a:spcBef>
                <a:spcPts val="0"/>
              </a:spcBef>
              <a:buClr>
                <a:schemeClr val="dk1"/>
              </a:buClr>
              <a:buSzPts val="2900"/>
              <a:buFont typeface="Arial"/>
              <a:buNone/>
            </a:pPr>
            <a:r>
              <a:rPr lang="en-US" sz="3200" b="1">
                <a:solidFill>
                  <a:srgbClr val="008080"/>
                </a:solidFill>
                <a:highlight>
                  <a:srgbClr val="FFFFFF"/>
                </a:highlight>
              </a:rPr>
              <a:t>...</a:t>
            </a:r>
          </a:p>
          <a:p>
            <a:pPr marL="0" lvl="0" indent="-184150" rtl="0">
              <a:spcBef>
                <a:spcPts val="0"/>
              </a:spcBef>
              <a:buClr>
                <a:schemeClr val="dk1"/>
              </a:buClr>
              <a:buSzPts val="2900"/>
              <a:buFont typeface="Arial"/>
              <a:buNone/>
            </a:pPr>
            <a:r>
              <a:rPr lang="en-US" sz="3200" b="1">
                <a:solidFill>
                  <a:srgbClr val="008080"/>
                </a:solidFill>
                <a:highlight>
                  <a:srgbClr val="FFFFFF"/>
                </a:highlight>
              </a:rPr>
              <a:t>9600 0.492056</a:t>
            </a:r>
          </a:p>
          <a:p>
            <a:pPr marL="0" lvl="0" indent="-184150" rtl="0">
              <a:spcBef>
                <a:spcPts val="0"/>
              </a:spcBef>
              <a:buClr>
                <a:schemeClr val="dk1"/>
              </a:buClr>
              <a:buSzPts val="2900"/>
              <a:buFont typeface="Arial"/>
              <a:buNone/>
            </a:pPr>
            <a:r>
              <a:rPr lang="en-US" sz="3200" b="1">
                <a:solidFill>
                  <a:srgbClr val="008080"/>
                </a:solidFill>
                <a:highlight>
                  <a:srgbClr val="FFFFFF"/>
                </a:highlight>
              </a:rPr>
              <a:t>9800 0.491396</a:t>
            </a:r>
          </a:p>
          <a:p>
            <a:pPr marL="0" lvl="0" indent="-184150" rtl="0">
              <a:spcBef>
                <a:spcPts val="0"/>
              </a:spcBef>
              <a:buClr>
                <a:schemeClr val="dk1"/>
              </a:buClr>
              <a:buSzPts val="2900"/>
              <a:buFont typeface="Arial"/>
              <a:buNone/>
            </a:pPr>
            <a:r>
              <a:rPr lang="en-US" sz="3200" b="1">
                <a:solidFill>
                  <a:srgbClr val="008080"/>
                </a:solidFill>
                <a:highlight>
                  <a:srgbClr val="FFFFFF"/>
                </a:highlight>
              </a:rPr>
              <a:t>10000 0.490767</a:t>
            </a:r>
          </a:p>
          <a:p>
            <a:pPr marL="0" lvl="0" indent="0" rtl="0">
              <a:spcBef>
                <a:spcPts val="0"/>
              </a:spcBef>
              <a:buNone/>
            </a:pPr>
            <a:endParaRPr sz="3200" b="1">
              <a:solidFill>
                <a:srgbClr val="008080"/>
              </a:solidFill>
              <a:highlight>
                <a:srgbClr val="FFFFFF"/>
              </a:highlight>
            </a:endParaRPr>
          </a:p>
          <a:p>
            <a:pPr marL="0" lvl="0" indent="0" rtl="0">
              <a:spcBef>
                <a:spcPts val="0"/>
              </a:spcBef>
              <a:buNone/>
            </a:pPr>
            <a:endParaRPr sz="3200" b="1">
              <a:solidFill>
                <a:srgbClr val="008080"/>
              </a:solidFill>
              <a:highlight>
                <a:srgbClr val="FFFFFF"/>
              </a:highlight>
            </a:endParaRPr>
          </a:p>
          <a:p>
            <a:pPr marL="0" lvl="0" indent="0" rtl="0">
              <a:spcBef>
                <a:spcPts val="0"/>
              </a:spcBef>
              <a:buNone/>
            </a:pPr>
            <a:r>
              <a:rPr lang="en-US" sz="3200" b="1">
                <a:solidFill>
                  <a:srgbClr val="008080"/>
                </a:solidFill>
                <a:highlight>
                  <a:srgbClr val="FFFFFF"/>
                </a:highlight>
              </a:rPr>
              <a:t> [ 0.7461012 ]</a:t>
            </a:r>
          </a:p>
          <a:p>
            <a:pPr marL="0" lvl="0" indent="0" rtl="0">
              <a:spcBef>
                <a:spcPts val="0"/>
              </a:spcBef>
              <a:buNone/>
            </a:pPr>
            <a:r>
              <a:rPr lang="en-US" sz="3200" b="1">
                <a:solidFill>
                  <a:srgbClr val="008080"/>
                </a:solidFill>
                <a:highlight>
                  <a:srgbClr val="FFFFFF"/>
                </a:highlight>
              </a:rPr>
              <a:t> [ 0.79919308]</a:t>
            </a:r>
          </a:p>
          <a:p>
            <a:pPr marL="0" lvl="0" indent="0" rtl="0">
              <a:spcBef>
                <a:spcPts val="0"/>
              </a:spcBef>
              <a:buNone/>
            </a:pPr>
            <a:r>
              <a:rPr lang="en-US" sz="3200" b="1">
                <a:solidFill>
                  <a:srgbClr val="008080"/>
                </a:solidFill>
                <a:highlight>
                  <a:srgbClr val="FFFFFF"/>
                </a:highlight>
              </a:rPr>
              <a:t> [ 0.72995949]</a:t>
            </a:r>
          </a:p>
          <a:p>
            <a:pPr marL="0" lvl="0" indent="0" rtl="0">
              <a:spcBef>
                <a:spcPts val="0"/>
              </a:spcBef>
              <a:buNone/>
            </a:pPr>
            <a:r>
              <a:rPr lang="en-US" sz="3200" b="1">
                <a:solidFill>
                  <a:srgbClr val="008080"/>
                </a:solidFill>
                <a:highlight>
                  <a:srgbClr val="FFFFFF"/>
                </a:highlight>
              </a:rPr>
              <a:t> [ 0.88297188]] </a:t>
            </a:r>
          </a:p>
          <a:p>
            <a:pPr marL="0" lvl="0" indent="0" rtl="0">
              <a:spcBef>
                <a:spcPts val="0"/>
              </a:spcBef>
              <a:buNone/>
            </a:pPr>
            <a:endParaRPr sz="3200" b="1">
              <a:solidFill>
                <a:srgbClr val="008080"/>
              </a:solidFill>
              <a:highlight>
                <a:srgbClr val="FFFFFF"/>
              </a:highlight>
            </a:endParaRPr>
          </a:p>
          <a:p>
            <a:pPr marL="0" lvl="0" indent="0" rtl="0">
              <a:spcBef>
                <a:spcPts val="0"/>
              </a:spcBef>
              <a:buNone/>
            </a:pPr>
            <a:r>
              <a:rPr lang="en-US" sz="3200" b="1">
                <a:solidFill>
                  <a:srgbClr val="008080"/>
                </a:solidFill>
                <a:highlight>
                  <a:srgbClr val="FFFFFF"/>
                </a:highlight>
              </a:rPr>
              <a:t>[ 1.]</a:t>
            </a:r>
          </a:p>
          <a:p>
            <a:pPr marL="0" lvl="0" indent="0" rtl="0">
              <a:spcBef>
                <a:spcPts val="0"/>
              </a:spcBef>
              <a:buNone/>
            </a:pPr>
            <a:r>
              <a:rPr lang="en-US" sz="3200" b="1">
                <a:solidFill>
                  <a:srgbClr val="008080"/>
                </a:solidFill>
                <a:highlight>
                  <a:srgbClr val="FFFFFF"/>
                </a:highlight>
              </a:rPr>
              <a:t>[ 1.]</a:t>
            </a:r>
          </a:p>
          <a:p>
            <a:pPr marL="0" lvl="0" indent="0" rtl="0">
              <a:spcBef>
                <a:spcPts val="0"/>
              </a:spcBef>
              <a:buNone/>
            </a:pPr>
            <a:r>
              <a:rPr lang="en-US" sz="3200" b="1">
                <a:solidFill>
                  <a:srgbClr val="008080"/>
                </a:solidFill>
                <a:highlight>
                  <a:srgbClr val="FFFFFF"/>
                </a:highlight>
              </a:rPr>
              <a:t>[ 1.]]</a:t>
            </a:r>
          </a:p>
          <a:p>
            <a:pPr marL="0" lvl="0" indent="0" rtl="0">
              <a:spcBef>
                <a:spcPts val="0"/>
              </a:spcBef>
              <a:buNone/>
            </a:pPr>
            <a:r>
              <a:rPr lang="en-US" sz="3200" b="1">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https://github.com/hunkim/DeepLearningZeroToAll/blob/master/lab-05-2-logistic_regression_diabetes.py</a:t>
            </a:r>
            <a:r>
              <a:rPr lang="en-US" sz="2900"/>
              <a: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a:t>Machine Learning Basics</a:t>
            </a:r>
          </a:p>
        </p:txBody>
      </p:sp>
      <p:sp>
        <p:nvSpPr>
          <p:cNvPr id="1001" name="Shape 1001"/>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836676" algn="l" rtl="0">
              <a:lnSpc>
                <a:spcPct val="100000"/>
              </a:lnSpc>
              <a:spcBef>
                <a:spcPts val="0"/>
              </a:spcBef>
              <a:spcAft>
                <a:spcPts val="0"/>
              </a:spcAft>
              <a:buClr>
                <a:srgbClr val="D9D9D9"/>
              </a:buClr>
              <a:buSzPts val="9576"/>
              <a:buChar char="•"/>
            </a:pPr>
            <a:r>
              <a:rPr lang="en-US">
                <a:solidFill>
                  <a:srgbClr val="D9D9D9"/>
                </a:solidFill>
              </a:rPr>
              <a:t>Linear Regression</a:t>
            </a:r>
          </a:p>
          <a:p>
            <a:pPr marL="457200" marR="0" lvl="0" indent="-836676" algn="l" rtl="0">
              <a:lnSpc>
                <a:spcPct val="100000"/>
              </a:lnSpc>
              <a:spcBef>
                <a:spcPts val="0"/>
              </a:spcBef>
              <a:spcAft>
                <a:spcPts val="0"/>
              </a:spcAft>
              <a:buClr>
                <a:srgbClr val="D9D9D9"/>
              </a:buClr>
              <a:buSzPts val="9576"/>
              <a:buChar char="•"/>
            </a:pPr>
            <a:r>
              <a:rPr lang="en-US">
                <a:solidFill>
                  <a:srgbClr val="D9D9D9"/>
                </a:solidFill>
              </a:rPr>
              <a:t>Logistic Regression (Binary classification)</a:t>
            </a:r>
          </a:p>
          <a:p>
            <a:pPr marL="457200" marR="0" lvl="0" indent="-836676" algn="l" rtl="0">
              <a:lnSpc>
                <a:spcPct val="100000"/>
              </a:lnSpc>
              <a:spcBef>
                <a:spcPts val="0"/>
              </a:spcBef>
              <a:spcAft>
                <a:spcPts val="0"/>
              </a:spcAft>
              <a:buSzPts val="9576"/>
              <a:buChar char="•"/>
            </a:pPr>
            <a:r>
              <a:rPr lang="en-US"/>
              <a:t>Softmax Classification</a:t>
            </a:r>
          </a:p>
          <a:p>
            <a:pPr marL="457200" marR="0" lvl="0" indent="-836676" algn="l" rtl="0">
              <a:lnSpc>
                <a:spcPct val="100000"/>
              </a:lnSpc>
              <a:spcBef>
                <a:spcPts val="0"/>
              </a:spcBef>
              <a:spcAft>
                <a:spcPts val="0"/>
              </a:spcAft>
              <a:buSzPts val="9576"/>
              <a:buChar char="•"/>
            </a:pPr>
            <a:r>
              <a:rPr lang="en-US"/>
              <a:t>Neural Networks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a:xfrm>
            <a:off x="4833937" y="357187"/>
            <a:ext cx="147162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Font typeface="Gill Sans"/>
              <a:buNone/>
            </a:pPr>
            <a:r>
              <a:rPr lang="en-US"/>
              <a:t>Multiple labels (a, b, c)</a:t>
            </a:r>
          </a:p>
        </p:txBody>
      </p:sp>
      <p:sp>
        <p:nvSpPr>
          <p:cNvPr id="1007" name="Shape 1007"/>
          <p:cNvSpPr txBox="1">
            <a:spLocks noGrp="1"/>
          </p:cNvSpPr>
          <p:nvPr>
            <p:ph type="body" idx="1"/>
          </p:nvPr>
        </p:nvSpPr>
        <p:spPr>
          <a:xfrm>
            <a:off x="4833937" y="3893343"/>
            <a:ext cx="14716200" cy="8036700"/>
          </a:xfrm>
          <a:prstGeom prst="rect">
            <a:avLst/>
          </a:prstGeom>
          <a:noFill/>
          <a:ln>
            <a:noFill/>
          </a:ln>
        </p:spPr>
        <p:txBody>
          <a:bodyPr wrap="square" lIns="71425" tIns="71425" rIns="71425" bIns="71425" anchor="ctr" anchorCtr="0">
            <a:noAutofit/>
          </a:bodyPr>
          <a:lstStyle/>
          <a:p>
            <a:pPr marL="1092200" marR="0" lvl="0" indent="-711200" algn="l" rtl="0">
              <a:lnSpc>
                <a:spcPct val="100000"/>
              </a:lnSpc>
              <a:spcBef>
                <a:spcPts val="0"/>
              </a:spcBef>
              <a:spcAft>
                <a:spcPts val="0"/>
              </a:spcAft>
              <a:buClr>
                <a:srgbClr val="000000"/>
              </a:buClr>
              <a:buSzPts val="9576"/>
              <a:buFont typeface="Gill Sans"/>
              <a:buNone/>
            </a:pPr>
            <a:endParaRPr sz="5600" b="0" i="0" u="none" strike="noStrike" cap="non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5" name="Shape 101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3200" b="0" i="0" u="sng" strike="noStrike" cap="non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lang="en-US" sz="6400" b="1">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3200" b="0" i="0" u="sng" strike="noStrike" cap="none">
                <a:solidFill>
                  <a:schemeClr val="hlink"/>
                </a:solidFill>
                <a:hlinkClick r:id="rId4"/>
              </a:rPr>
              <a:t>https://www.udacity.com/course/viewer#!/c-ud730/l-6370362152/m-6379811817</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Shape 1032"/>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700" i="1">
                <a:solidFill>
                  <a:srgbClr val="808080"/>
                </a:solidFill>
                <a:highlight>
                  <a:srgbClr val="FFFFFF"/>
                </a:highlight>
                <a:latin typeface="Consolas"/>
                <a:ea typeface="Consolas"/>
                <a:cs typeface="Consolas"/>
                <a:sym typeface="Consolas"/>
              </a:rPr>
              <a:t># Cross entropy cost/loss</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marL="0" lvl="0" indent="0" rtl="0">
              <a:spcBef>
                <a:spcPts val="0"/>
              </a:spcBef>
              <a:buNone/>
            </a:pPr>
            <a:endParaRPr sz="3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3200" b="0" i="0" u="sng" strike="noStrike" cap="none">
                <a:solidFill>
                  <a:schemeClr val="hlink"/>
                </a:solidFill>
                <a:hlinkClick r:id="rId5"/>
              </a:rPr>
              <a:t>https://www.udacity.com/course/viewer#!/c-ud730/l-6370362152/m-6379811817</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wrap="square" lIns="243800" tIns="243800" rIns="243800" bIns="243800" anchor="ctr" anchorCtr="0">
            <a:noAutofit/>
          </a:bodyPr>
          <a:lstStyle/>
          <a:p>
            <a:pPr marL="0" lvl="0" indent="-69850">
              <a:spcBef>
                <a:spcPts val="0"/>
              </a:spcBef>
              <a:buClr>
                <a:schemeClr val="dk1"/>
              </a:buClr>
              <a:buSzPts val="11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latin typeface="Consolas"/>
                <a:ea typeface="Consolas"/>
                <a:cs typeface="Consolas"/>
                <a:sym typeface="Consolas"/>
              </a:rPr>
              <a:t> = tf.nn.</a:t>
            </a:r>
            <a:r>
              <a:rPr lang="en-US" sz="4800" b="1">
                <a:solidFill>
                  <a:schemeClr val="dk1"/>
                </a:solidFill>
                <a:latin typeface="Consolas"/>
                <a:ea typeface="Consolas"/>
                <a:cs typeface="Consolas"/>
                <a:sym typeface="Consolas"/>
              </a:rPr>
              <a:t>softmax</a:t>
            </a:r>
            <a:r>
              <a:rPr lang="en-US" sz="4800">
                <a:solidFill>
                  <a:schemeClr val="dk1"/>
                </a:solidFill>
                <a:latin typeface="Consolas"/>
                <a:ea typeface="Consolas"/>
                <a:cs typeface="Consolas"/>
                <a:sym typeface="Consolas"/>
              </a:rPr>
              <a:t>(tf.matmul(X,W)+b)</a:t>
            </a:r>
          </a:p>
          <a:p>
            <a:pPr marL="0" lvl="0" indent="0">
              <a:spcBef>
                <a:spcPts val="0"/>
              </a:spcBef>
              <a:buNone/>
            </a:pPr>
            <a:endParaRPr sz="4800" i="1">
              <a:solidFill>
                <a:srgbClr val="808080"/>
              </a:solidFill>
              <a:highlight>
                <a:srgbClr val="FFFFFF"/>
              </a:highlight>
              <a:latin typeface="Consolas"/>
              <a:ea typeface="Consolas"/>
              <a:cs typeface="Consolas"/>
              <a:sym typeface="Consolas"/>
            </a:endParaRPr>
          </a:p>
          <a:p>
            <a:pPr marL="0" lvl="0" indent="0" rtl="0">
              <a:spcBef>
                <a:spcPts val="0"/>
              </a:spcBef>
              <a:buNone/>
            </a:pPr>
            <a:r>
              <a:rPr lang="en-US" sz="4800" i="1">
                <a:solidFill>
                  <a:srgbClr val="808080"/>
                </a:solidFill>
                <a:highlight>
                  <a:srgbClr val="FFFFFF"/>
                </a:highlight>
                <a:latin typeface="Consolas"/>
                <a:ea typeface="Consolas"/>
                <a:cs typeface="Consolas"/>
                <a:sym typeface="Consolas"/>
              </a:rPr>
              <a:t># Cross entropy cost/loss</a:t>
            </a:r>
          </a:p>
          <a:p>
            <a:pPr marL="0" lvl="0" indent="0">
              <a:spcBef>
                <a:spcPts val="0"/>
              </a:spcBef>
              <a:buNone/>
            </a:pPr>
            <a:r>
              <a:rPr lang="en-US" sz="4800">
                <a:solidFill>
                  <a:schemeClr val="dk1"/>
                </a:solidFill>
                <a:highlight>
                  <a:srgbClr val="FFFFFF"/>
                </a:highlight>
                <a:latin typeface="Consolas"/>
                <a:ea typeface="Consolas"/>
                <a:cs typeface="Consolas"/>
                <a:sym typeface="Consolas"/>
              </a:rPr>
              <a:t>cost = tf.reduce_mean</a:t>
            </a:r>
          </a:p>
          <a:p>
            <a:pPr marL="0" lvl="0" indent="0" rtl="0">
              <a:spcBef>
                <a:spcPts val="0"/>
              </a:spcBef>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p>
          <a:p>
            <a:pPr marL="0" lvl="0" indent="0" rtl="0">
              <a:spcBef>
                <a:spcPts val="0"/>
              </a:spcBef>
              <a:buNone/>
            </a:pPr>
            <a:endParaRPr sz="4800">
              <a:solidFill>
                <a:schemeClr val="dk1"/>
              </a:solidFill>
              <a:highlight>
                <a:srgbClr val="FFFFFF"/>
              </a:highlight>
              <a:latin typeface="Consolas"/>
              <a:ea typeface="Consolas"/>
              <a:cs typeface="Consolas"/>
              <a:sym typeface="Consolas"/>
            </a:endParaRPr>
          </a:p>
          <a:p>
            <a:pPr marL="0" lvl="0" indent="0">
              <a:spcBef>
                <a:spcPts val="0"/>
              </a:spcBef>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80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Helvetica Neue"/>
              <a:buNone/>
            </a:pPr>
            <a:r>
              <a:rPr lang="en-US" sz="3200" b="0" i="0" u="sng" strike="noStrike" cap="none">
                <a:solidFill>
                  <a:schemeClr val="hlink"/>
                </a:solidFill>
                <a:hlinkClick r:id="rId3"/>
              </a:rPr>
              <a:t>https://www.udacity.com/course/viewer#!/c-ud730/l-6370362152/m-6379811817</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a:solidFill>
                  <a:schemeClr val="dk1"/>
                </a:solidFill>
                <a:highlight>
                  <a:srgbClr val="FFFFFF"/>
                </a:highlight>
                <a:latin typeface="Consolas"/>
                <a:ea typeface="Consolas"/>
                <a:cs typeface="Consolas"/>
                <a:sym typeface="Consolas"/>
              </a:rPr>
              <a:t>X = tf.placeholder(</a:t>
            </a:r>
            <a:r>
              <a:rPr lang="en-US" sz="3200" b="1">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Y = tf.placeholder(</a:t>
            </a:r>
            <a:r>
              <a:rPr lang="en-US" sz="3200" b="1">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p>
          <a:p>
            <a:pPr marL="0" lvl="0" indent="0" rtl="0">
              <a:spcBef>
                <a:spcPts val="0"/>
              </a:spcBef>
              <a:buNone/>
            </a:pPr>
            <a:endParaRPr sz="3200">
              <a:solidFill>
                <a:srgbClr val="0000FF"/>
              </a:solidFill>
              <a:highlight>
                <a:srgbClr val="FFFFFF"/>
              </a:highlight>
              <a:latin typeface="Consolas"/>
              <a:ea typeface="Consolas"/>
              <a:cs typeface="Consolas"/>
              <a:sym typeface="Consolas"/>
            </a:endParaRPr>
          </a:p>
          <a:p>
            <a:pPr marL="0" lvl="0" indent="0" rtl="0">
              <a:spcBef>
                <a:spcPts val="0"/>
              </a:spcBef>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tf.nn.softmax computes softmax activations</a:t>
            </a: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softmax = exp(logits) / reduce_sum(exp(logits), dim)</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hypothesis = tf.nn.softmax(tf.matmul(X, W) + b)</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Cross entropy cost/loss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i="1">
                <a:solidFill>
                  <a:srgbClr val="808080"/>
                </a:solidFill>
                <a:highlight>
                  <a:srgbClr val="FFFFFF"/>
                </a:highlight>
                <a:latin typeface="Consolas"/>
                <a:ea typeface="Consolas"/>
                <a:cs typeface="Consolas"/>
                <a:sym typeface="Consolas"/>
              </a:rPr>
              <a:t># Launch graph</a:t>
            </a:r>
          </a:p>
          <a:p>
            <a:pPr marL="0" lvl="0" indent="0" rtl="0">
              <a:spcBef>
                <a:spcPts val="0"/>
              </a:spcBef>
              <a:buNone/>
            </a:pPr>
            <a:r>
              <a:rPr lang="en-US" sz="3200" b="1">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lang="en-US" sz="3200" b="1">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sess.run(tf.global_variables_initializer())</a:t>
            </a:r>
          </a:p>
          <a:p>
            <a:pPr marL="0" lvl="0" indent="0" rtl="0">
              <a:spcBef>
                <a:spcPts val="0"/>
              </a:spcBef>
              <a:buNone/>
            </a:pPr>
            <a:endParaRPr sz="32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w="9525" cap="flat" cmpd="sng">
            <a:solidFill>
              <a:srgbClr val="4A86E8"/>
            </a:solidFill>
            <a:prstDash val="solid"/>
            <a:round/>
            <a:headEnd type="none" w="med" len="med"/>
            <a:tailEnd type="none" w="med" len="med"/>
          </a:ln>
        </p:spPr>
      </p:pic>
      <p:sp>
        <p:nvSpPr>
          <p:cNvPr id="1050" name="Shape 105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dirty="0">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000" i="1">
                <a:solidFill>
                  <a:srgbClr val="808080"/>
                </a:solidFill>
                <a:highlight>
                  <a:srgbClr val="FFFFFF"/>
                </a:highlight>
                <a:latin typeface="Consolas"/>
                <a:ea typeface="Consolas"/>
                <a:cs typeface="Consolas"/>
                <a:sym typeface="Consolas"/>
              </a:rPr>
              <a:t># Testing &amp; One-hot encoding</a:t>
            </a:r>
          </a:p>
          <a:p>
            <a:pPr marL="0" lvl="0" indent="0" rtl="0">
              <a:spcBef>
                <a:spcPts val="0"/>
              </a:spcBef>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marL="0" lvl="0" indent="0" rtl="0">
              <a:spcBef>
                <a:spcPts val="0"/>
              </a:spcBef>
              <a:buNone/>
            </a:pPr>
            <a:endParaRPr sz="4000">
              <a:solidFill>
                <a:schemeClr val="dk1"/>
              </a:solidFill>
              <a:highlight>
                <a:srgbClr val="FFFFFF"/>
              </a:highlight>
              <a:latin typeface="Consolas"/>
              <a:ea typeface="Consolas"/>
              <a:cs typeface="Consolas"/>
              <a:sym typeface="Consolas"/>
            </a:endParaRPr>
          </a:p>
          <a:p>
            <a:pPr marL="0" lvl="0" indent="0" rtl="0">
              <a:spcBef>
                <a:spcPts val="0"/>
              </a:spcBef>
              <a:buNone/>
            </a:pP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4000" b="1">
                <a:solidFill>
                  <a:srgbClr val="008080"/>
                </a:solidFill>
              </a:rPr>
              <a:t>[[  1.38904958e-03   9.98601854e-01   9.06129117e-06]] </a:t>
            </a:r>
            <a:r>
              <a:rPr lang="en-US" sz="4000" b="1">
                <a:solidFill>
                  <a:srgbClr val="7F6000"/>
                </a:solidFill>
              </a:rPr>
              <a:t>[1]</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Font typeface="Gill Sans"/>
              <a:buNone/>
            </a:pPr>
            <a:r>
              <a:rPr lang="en-US" sz="9100" b="0" i="0" u="none" strike="noStrike" cap="non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wrap="square" lIns="243800" tIns="243800" rIns="243800" bIns="243800" anchor="ctr" anchorCtr="0">
            <a:noAutofit/>
          </a:bodyPr>
          <a:lstStyle/>
          <a:p>
            <a:pPr marL="0" lvl="0" indent="0" rtl="0">
              <a:spcBef>
                <a:spcPts val="0"/>
              </a:spcBef>
              <a:buNone/>
            </a:pPr>
            <a:endParaRPr sz="3700">
              <a:solidFill>
                <a:schemeClr val="dk1"/>
              </a:solidFill>
              <a:highlight>
                <a:srgbClr val="FFFFFF"/>
              </a:highlight>
              <a:latin typeface="Consolas"/>
              <a:ea typeface="Consolas"/>
              <a:cs typeface="Consolas"/>
              <a:sym typeface="Consolas"/>
            </a:endParaRPr>
          </a:p>
          <a:p>
            <a:pPr marL="0" lvl="0" indent="0" rtl="0">
              <a:spcBef>
                <a:spcPts val="0"/>
              </a:spcBef>
              <a:buNone/>
            </a:pPr>
            <a:endParaRPr sz="3700">
              <a:solidFill>
                <a:schemeClr val="dk1"/>
              </a:solidFill>
              <a:highlight>
                <a:srgbClr val="FFFFFF"/>
              </a:highlight>
              <a:latin typeface="Consolas"/>
              <a:ea typeface="Consolas"/>
              <a:cs typeface="Consolas"/>
              <a:sym typeface="Consolas"/>
            </a:endParaRPr>
          </a:p>
          <a:p>
            <a:pPr marL="0" lvl="0" indent="0" rtl="0">
              <a:spcBef>
                <a:spcPts val="0"/>
              </a:spcBef>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p>
          <a:p>
            <a:pPr marL="0" lvl="0" indent="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marL="0" lvl="0" indent="0" rtl="0">
              <a:spcBef>
                <a:spcPts val="0"/>
              </a:spcBef>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3700" b="1">
                <a:solidFill>
                  <a:srgbClr val="008080"/>
                </a:solidFill>
                <a:highlight>
                  <a:srgbClr val="FFFFFF"/>
                </a:highlight>
              </a:rPr>
              <a:t>[[  1.38904958e-03   9.98601854e-01   9.06129117e-06]</a:t>
            </a:r>
          </a:p>
          <a:p>
            <a:pPr marL="0" lvl="0" indent="0" rtl="0">
              <a:spcBef>
                <a:spcPts val="0"/>
              </a:spcBef>
              <a:buNone/>
            </a:pPr>
            <a:r>
              <a:rPr lang="en-US" sz="3700" b="1">
                <a:solidFill>
                  <a:srgbClr val="008080"/>
                </a:solidFill>
                <a:highlight>
                  <a:srgbClr val="FFFFFF"/>
                </a:highlight>
              </a:rPr>
              <a:t>[  9.31192040e-01   6.29020557e-02   5.90589503e-03]</a:t>
            </a:r>
          </a:p>
          <a:p>
            <a:pPr marL="0" lvl="0" indent="0" rtl="0">
              <a:spcBef>
                <a:spcPts val="0"/>
              </a:spcBef>
              <a:buNone/>
            </a:pPr>
            <a:r>
              <a:rPr lang="en-US" sz="3700" b="1">
                <a:solidFill>
                  <a:srgbClr val="008080"/>
                </a:solidFill>
                <a:highlight>
                  <a:srgbClr val="FFFFFF"/>
                </a:highlight>
              </a:rPr>
              <a:t>[  1.27327668e-08   3.34112905e-04   9.99665856e-01]] </a:t>
            </a:r>
          </a:p>
          <a:p>
            <a:pPr marL="0" lvl="0" indent="0" rtl="0">
              <a:spcBef>
                <a:spcPts val="0"/>
              </a:spcBef>
              <a:buNone/>
            </a:pPr>
            <a:endParaRPr sz="3700" b="1">
              <a:solidFill>
                <a:srgbClr val="008080"/>
              </a:solidFill>
              <a:highlight>
                <a:srgbClr val="FFFFFF"/>
              </a:highlight>
            </a:endParaRPr>
          </a:p>
          <a:p>
            <a:pPr marL="0" lvl="0" indent="0" rtl="0">
              <a:spcBef>
                <a:spcPts val="0"/>
              </a:spcBef>
              <a:buNone/>
            </a:pPr>
            <a:r>
              <a:rPr lang="en-US" sz="6400" b="1">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lvl="0" indent="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marL="0" lvl="0" indent="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2352</TotalTime>
  <Words>5404</Words>
  <Application>Microsoft Office PowerPoint</Application>
  <PresentationFormat>自定义</PresentationFormat>
  <Paragraphs>954</Paragraphs>
  <Slides>125</Slides>
  <Notes>125</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125</vt:i4>
      </vt:variant>
    </vt:vector>
  </HeadingPairs>
  <TitlesOfParts>
    <vt:vector size="136" baseType="lpstr">
      <vt:lpstr>Arial</vt:lpstr>
      <vt:lpstr>Helvetica Neue Light</vt:lpstr>
      <vt:lpstr>Gill Sans</vt:lpstr>
      <vt:lpstr>Noto Sans Symbols</vt:lpstr>
      <vt:lpstr>Calibri</vt:lpstr>
      <vt:lpstr>Consolas</vt:lpstr>
      <vt:lpstr>Helvetica Neue</vt:lpstr>
      <vt:lpstr>White</vt:lpstr>
      <vt:lpstr>White</vt:lpstr>
      <vt:lpstr>White</vt:lpstr>
      <vt:lpstr>White</vt:lpstr>
      <vt:lpstr>TensorFlow @UST</vt:lpstr>
      <vt:lpstr>Gifts from Google and Line</vt:lpstr>
      <vt:lpstr>TensorFlow @UST</vt:lpstr>
      <vt:lpstr>Shocking IT NEWS last years?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Machine Learning is  Already Affecting Your World</vt:lpstr>
      <vt:lpstr>PowerPoint 演示文稿</vt:lpstr>
      <vt:lpstr>PowerPoint 演示文稿</vt:lpstr>
      <vt:lpstr>Google Neural Machine Translation (Sep 2016)</vt:lpstr>
      <vt:lpstr>PowerPoint 演示文稿</vt:lpstr>
      <vt:lpstr>PowerPoint 演示文稿</vt:lpstr>
      <vt:lpstr>Smart Reply: Promising results  Seen 78%, Used 31.9%</vt:lpstr>
      <vt:lpstr>PowerPoint 演示文稿</vt:lpstr>
      <vt:lpstr>PowerPoint 演示文稿</vt:lpstr>
      <vt:lpstr>Rule based programming VS data driven learning</vt:lpstr>
      <vt:lpstr>How can we develop?</vt:lpstr>
      <vt:lpstr>PowerPoint 演示文稿</vt:lpstr>
      <vt:lpstr>Smart Reply: Promising results  Seen 78%, Used 31.9%</vt:lpstr>
      <vt:lpstr>Rule based programming VS data driven learning</vt:lpstr>
      <vt:lpstr>PowerPoint 演示文稿</vt:lpstr>
      <vt:lpstr>PowerPoint 演示文稿</vt:lpstr>
      <vt:lpstr>TensorFlow</vt:lpstr>
      <vt:lpstr>PowerPoint 演示文稿</vt:lpstr>
      <vt:lpstr>PowerPoint 演示文稿</vt:lpstr>
      <vt:lpstr>TensorFlow</vt:lpstr>
      <vt:lpstr>What is a Data Flow Graph?</vt:lpstr>
      <vt:lpstr>Installing TensorFlow</vt:lpstr>
      <vt:lpstr>Check installation and version</vt:lpstr>
      <vt:lpstr>TensorFlow Hello World!</vt:lpstr>
      <vt:lpstr>Computational Graph</vt:lpstr>
      <vt:lpstr>TensorFlow Mechanics </vt:lpstr>
      <vt:lpstr>Computational Graph</vt:lpstr>
      <vt:lpstr>Placeholder </vt:lpstr>
      <vt:lpstr>TensorFlow Mechanics </vt:lpstr>
      <vt:lpstr>Everything is Tensor</vt:lpstr>
      <vt:lpstr>Tensor Ranks, Shapes, and Types</vt:lpstr>
      <vt:lpstr>Tensor Ranks, Shapes, and Types</vt:lpstr>
      <vt:lpstr>Tensor Ranks, Shapes, and Types</vt:lpstr>
      <vt:lpstr>TensorFlow Mechanics </vt:lpstr>
      <vt:lpstr>Machine Learning Basics</vt:lpstr>
      <vt:lpstr>Regression</vt:lpstr>
      <vt:lpstr>Predicting exam score: regression</vt:lpstr>
      <vt:lpstr>Regression (data)</vt:lpstr>
      <vt:lpstr>Regression (presentation)</vt:lpstr>
      <vt:lpstr>(Linear) Hypothesis</vt:lpstr>
      <vt:lpstr>(Linear) Hypothesis</vt:lpstr>
      <vt:lpstr>Which hypothesis is better?</vt:lpstr>
      <vt:lpstr>Which hypothesis is better?</vt:lpstr>
      <vt:lpstr>Cost function</vt:lpstr>
      <vt:lpstr>Cost function</vt:lpstr>
      <vt:lpstr>Cost function</vt:lpstr>
      <vt:lpstr>Simplified hypothesis in TF</vt:lpstr>
      <vt:lpstr>Goal: Minimize cost</vt:lpstr>
      <vt:lpstr>What cost(W) looks like?</vt:lpstr>
      <vt:lpstr>What cost(W) looks like?</vt:lpstr>
      <vt:lpstr>What cost(W) looks like?</vt:lpstr>
      <vt:lpstr>How to minimize cost?</vt:lpstr>
      <vt:lpstr>Formal definition</vt:lpstr>
      <vt:lpstr>Gradient descent algorithm in TF</vt:lpstr>
      <vt:lpstr>TensorFlow Mechanics </vt:lpstr>
      <vt:lpstr>Build graph using TF operations</vt:lpstr>
      <vt:lpstr>Build graph using TF operations</vt:lpstr>
      <vt:lpstr>Run/update graph and get results</vt:lpstr>
      <vt:lpstr>PowerPoint 演示文稿</vt:lpstr>
      <vt:lpstr>Placeholders </vt:lpstr>
      <vt:lpstr>Placeholders </vt:lpstr>
      <vt:lpstr>PowerPoint 演示文稿</vt:lpstr>
      <vt:lpstr>PowerPoint 演示文稿</vt:lpstr>
      <vt:lpstr>TensorFlow Mechanics </vt:lpstr>
      <vt:lpstr>Machine Learning Basics</vt:lpstr>
      <vt:lpstr>Classification</vt:lpstr>
      <vt:lpstr>Linear Regression Hypothesis </vt:lpstr>
      <vt:lpstr>PowerPoint 演示文稿</vt:lpstr>
      <vt:lpstr>Logistic Regression </vt:lpstr>
      <vt:lpstr>Logistic Classification in TF</vt:lpstr>
      <vt:lpstr>Training Data</vt:lpstr>
      <vt:lpstr>PowerPoint 演示文稿</vt:lpstr>
      <vt:lpstr>Train the model</vt:lpstr>
      <vt:lpstr>PowerPoint 演示文稿</vt:lpstr>
      <vt:lpstr>Classifying diabetes</vt:lpstr>
      <vt:lpstr>PowerPoint 演示文稿</vt:lpstr>
      <vt:lpstr>Machine Learning Basics</vt:lpstr>
      <vt:lpstr>Multiple labels (a, b, c)</vt:lpstr>
      <vt:lpstr>Softmax function</vt:lpstr>
      <vt:lpstr>PowerPoint 演示文稿</vt:lpstr>
      <vt:lpstr>Cost function: cross entropy</vt:lpstr>
      <vt:lpstr>Cost function: cross entropy</vt:lpstr>
      <vt:lpstr>PowerPoint 演示文稿</vt:lpstr>
      <vt:lpstr>Test &amp; one-hot encoding</vt:lpstr>
      <vt:lpstr>Test &amp; one-hot encoding</vt:lpstr>
      <vt:lpstr>MNIST Dataset </vt:lpstr>
      <vt:lpstr>28x28x1 image</vt:lpstr>
      <vt:lpstr>MNIST Dataset </vt:lpstr>
      <vt:lpstr>Reading data and set variables</vt:lpstr>
      <vt:lpstr>Softmax!</vt:lpstr>
      <vt:lpstr>Training epoch/batch</vt:lpstr>
      <vt:lpstr>Training epoch/batch</vt:lpstr>
      <vt:lpstr>Training epoch/batch</vt:lpstr>
      <vt:lpstr>Report results on test dataset</vt:lpstr>
      <vt:lpstr>PowerPoint 演示文稿</vt:lpstr>
      <vt:lpstr>Sample image show and prediction</vt:lpstr>
      <vt:lpstr>Machine Learning Basics</vt:lpstr>
      <vt:lpstr>Neural Net</vt:lpstr>
      <vt:lpstr>PowerPoint 演示文稿</vt:lpstr>
      <vt:lpstr>PowerPoint 演示文稿</vt:lpstr>
      <vt:lpstr>Wide &amp; Deep</vt:lpstr>
      <vt:lpstr>PowerPoint 演示文稿</vt:lpstr>
      <vt:lpstr>Homework</vt:lpstr>
      <vt:lpstr>PowerPoint 演示文稿</vt:lpstr>
      <vt:lpstr>PowerPoint 演示文稿</vt:lpstr>
      <vt:lpstr>PowerPoint 演示文稿</vt:lpstr>
      <vt:lpstr>How to minimize cost?</vt:lpstr>
      <vt:lpstr>Formal definition</vt:lpstr>
      <vt:lpstr>Formal definition</vt:lpstr>
      <vt:lpstr>PowerPoint 演示文稿</vt:lpstr>
      <vt:lpstr>Gradient descent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@UST</dc:title>
  <cp:lastModifiedBy>DELL</cp:lastModifiedBy>
  <cp:revision>8</cp:revision>
  <dcterms:modified xsi:type="dcterms:W3CDTF">2018-01-04T05:23:18Z</dcterms:modified>
  <cp:contentStatus/>
</cp:coreProperties>
</file>